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317" r:id="rId3"/>
    <p:sldId id="464" r:id="rId5"/>
    <p:sldId id="264" r:id="rId6"/>
    <p:sldId id="465" r:id="rId7"/>
    <p:sldId id="416" r:id="rId8"/>
    <p:sldId id="757" r:id="rId9"/>
    <p:sldId id="502" r:id="rId10"/>
    <p:sldId id="503" r:id="rId11"/>
    <p:sldId id="310" r:id="rId12"/>
    <p:sldId id="575" r:id="rId13"/>
    <p:sldId id="609" r:id="rId14"/>
    <p:sldId id="610" r:id="rId15"/>
    <p:sldId id="604" r:id="rId16"/>
    <p:sldId id="651" r:id="rId17"/>
    <p:sldId id="611" r:id="rId18"/>
    <p:sldId id="573" r:id="rId19"/>
    <p:sldId id="719" r:id="rId20"/>
    <p:sldId id="720" r:id="rId21"/>
    <p:sldId id="578" r:id="rId22"/>
    <p:sldId id="741" r:id="rId23"/>
    <p:sldId id="588" r:id="rId24"/>
    <p:sldId id="589" r:id="rId25"/>
    <p:sldId id="605" r:id="rId26"/>
    <p:sldId id="606" r:id="rId27"/>
    <p:sldId id="653" r:id="rId28"/>
    <p:sldId id="654" r:id="rId29"/>
    <p:sldId id="655" r:id="rId30"/>
    <p:sldId id="659" r:id="rId31"/>
    <p:sldId id="658" r:id="rId32"/>
    <p:sldId id="686" r:id="rId33"/>
    <p:sldId id="461"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377"/>
    <a:srgbClr val="3992DB"/>
    <a:srgbClr val="005DA2"/>
    <a:srgbClr val="F79600"/>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4635" autoAdjust="0"/>
  </p:normalViewPr>
  <p:slideViewPr>
    <p:cSldViewPr>
      <p:cViewPr>
        <p:scale>
          <a:sx n="100" d="100"/>
          <a:sy n="100" d="100"/>
        </p:scale>
        <p:origin x="-768" y="-294"/>
      </p:cViewPr>
      <p:guideLst>
        <p:guide orient="horz" pos="1900"/>
        <p:guide pos="295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3377"/>
        <p:guide pos="221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smtClean="0">
                <a:latin typeface="微软雅黑" panose="020B0503020204020204" pitchFamily="34" charset="-122"/>
                <a:ea typeface="微软雅黑" panose="020B0503020204020204" pitchFamily="34" charset="-122"/>
                <a:sym typeface="+mn-ea"/>
              </a:rPr>
              <a:t>书记审核到吴晓光，院长审核到邓庆安。</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1.jpeg"/><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
          <p:cNvSpPr txBox="1">
            <a:spLocks noChangeArrowheads="1"/>
          </p:cNvSpPr>
          <p:nvPr/>
        </p:nvSpPr>
        <p:spPr>
          <a:xfrm>
            <a:off x="3347720" y="1489075"/>
            <a:ext cx="5295265" cy="8655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25000"/>
              </a:lnSpc>
              <a:spcBef>
                <a:spcPts val="0"/>
              </a:spcBef>
              <a:spcAft>
                <a:spcPts val="0"/>
              </a:spcAft>
            </a:pPr>
            <a:r>
              <a:rPr lang="zh-CN" altLang="en-US" sz="3000" b="1" dirty="0" smtClean="0">
                <a:solidFill>
                  <a:schemeClr val="accent1"/>
                </a:solidFill>
                <a:latin typeface="微软雅黑" panose="020B0503020204020204" pitchFamily="34" charset="-122"/>
                <a:ea typeface="微软雅黑" panose="020B0503020204020204" pitchFamily="34" charset="-122"/>
              </a:rPr>
              <a:t>安徽财贸职业学院网上报销与 审批</a:t>
            </a:r>
            <a:r>
              <a:rPr lang="zh-CN" altLang="zh-CN" sz="3000" b="1" dirty="0" smtClean="0">
                <a:solidFill>
                  <a:schemeClr val="accent1"/>
                </a:solidFill>
                <a:latin typeface="微软雅黑" panose="020B0503020204020204" pitchFamily="34" charset="-122"/>
                <a:ea typeface="微软雅黑" panose="020B0503020204020204" pitchFamily="34" charset="-122"/>
              </a:rPr>
              <a:t>业务培训</a:t>
            </a:r>
            <a:endParaRPr lang="zh-CN" altLang="zh-CN" sz="3000" b="1" dirty="0" smtClean="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923928" y="2569220"/>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4109017" y="4585697"/>
            <a:ext cx="4380865" cy="344170"/>
          </a:xfrm>
          <a:prstGeom prst="rect">
            <a:avLst/>
          </a:prstGeom>
        </p:spPr>
        <p:txBody>
          <a:bodyPr wrap="none" lIns="68571" tIns="34285" rIns="68571" bIns="34285">
            <a:spAutoFit/>
          </a:bodyPr>
          <a:lstStyle/>
          <a:p>
            <a:pPr algn="r"/>
            <a:r>
              <a:rPr lang="zh-CN" altLang="en-US" b="1" dirty="0" smtClean="0">
                <a:solidFill>
                  <a:schemeClr val="accent1"/>
                </a:solidFill>
                <a:latin typeface="微软雅黑" panose="020B0503020204020204" pitchFamily="34" charset="-122"/>
                <a:ea typeface="微软雅黑" panose="020B0503020204020204" pitchFamily="34" charset="-122"/>
              </a:rPr>
              <a:t>汇报人：李红巧     汇报日期：</a:t>
            </a:r>
            <a:r>
              <a:rPr lang="en-US" altLang="zh-CN" b="1" dirty="0" smtClean="0">
                <a:solidFill>
                  <a:schemeClr val="accent1"/>
                </a:solidFill>
                <a:latin typeface="微软雅黑" panose="020B0503020204020204" pitchFamily="34" charset="-122"/>
                <a:ea typeface="微软雅黑" panose="020B0503020204020204" pitchFamily="34" charset="-122"/>
              </a:rPr>
              <a:t>2018</a:t>
            </a:r>
            <a:r>
              <a:rPr lang="zh-CN" altLang="en-US" b="1" dirty="0" smtClean="0">
                <a:solidFill>
                  <a:schemeClr val="accent1"/>
                </a:solidFill>
                <a:latin typeface="微软雅黑" panose="020B0503020204020204" pitchFamily="34" charset="-122"/>
                <a:ea typeface="微软雅黑" panose="020B0503020204020204" pitchFamily="34" charset="-122"/>
              </a:rPr>
              <a:t>年</a:t>
            </a:r>
            <a:r>
              <a:rPr lang="en-US" altLang="zh-CN" b="1" dirty="0" smtClean="0">
                <a:solidFill>
                  <a:schemeClr val="accent1"/>
                </a:solidFill>
                <a:latin typeface="微软雅黑" panose="020B0503020204020204" pitchFamily="34" charset="-122"/>
                <a:ea typeface="微软雅黑" panose="020B0503020204020204" pitchFamily="34" charset="-122"/>
              </a:rPr>
              <a:t>5</a:t>
            </a:r>
            <a:r>
              <a:rPr lang="zh-CN" altLang="en-US" b="1" dirty="0" smtClean="0">
                <a:solidFill>
                  <a:schemeClr val="accent1"/>
                </a:solidFill>
                <a:latin typeface="微软雅黑" panose="020B0503020204020204" pitchFamily="34" charset="-122"/>
                <a:ea typeface="微软雅黑" panose="020B0503020204020204" pitchFamily="34" charset="-122"/>
              </a:rPr>
              <a:t>月</a:t>
            </a:r>
            <a:endParaRPr lang="en-US" altLang="zh-CN" b="1" dirty="0" smtClean="0">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120850" y="3430700"/>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6824706" y="3431093"/>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472778" y="3430700"/>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5528562" y="3430700"/>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176634" y="3430700"/>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051" name="图片 2"/>
          <p:cNvPicPr>
            <a:picLocks noChangeAspect="1"/>
          </p:cNvPicPr>
          <p:nvPr/>
        </p:nvPicPr>
        <p:blipFill>
          <a:blip r:embed="rId1" cstate="print"/>
          <a:srcRect r="6975"/>
          <a:stretch>
            <a:fillRect/>
          </a:stretch>
        </p:blipFill>
        <p:spPr>
          <a:xfrm flipH="1">
            <a:off x="-12700" y="0"/>
            <a:ext cx="4080510" cy="5142230"/>
          </a:xfrm>
          <a:prstGeom prst="rect">
            <a:avLst/>
          </a:prstGeom>
          <a:noFill/>
          <a:ln w="9525">
            <a:noFill/>
          </a:ln>
        </p:spPr>
      </p:pic>
      <p:sp>
        <p:nvSpPr>
          <p:cNvPr id="2" name="Rectangle 3"/>
          <p:cNvSpPr txBox="1">
            <a:spLocks noChangeArrowheads="1"/>
          </p:cNvSpPr>
          <p:nvPr/>
        </p:nvSpPr>
        <p:spPr>
          <a:xfrm>
            <a:off x="3501534" y="2641724"/>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zh-CN" sz="1600" b="1" dirty="0" smtClean="0">
                <a:solidFill>
                  <a:schemeClr val="accent1"/>
                </a:solidFill>
                <a:latin typeface="微软雅黑" panose="020B0503020204020204" pitchFamily="34" charset="-122"/>
                <a:ea typeface="微软雅黑" panose="020B0503020204020204" pitchFamily="34" charset="-122"/>
              </a:rPr>
              <a:t>山东国子软件股份有限公司</a:t>
            </a:r>
            <a:endParaRPr lang="zh-CN" altLang="zh-CN" sz="1600" b="1" dirty="0" smtClean="0">
              <a:solidFill>
                <a:schemeClr val="accent1"/>
              </a:solidFill>
              <a:latin typeface="微软雅黑" panose="020B0503020204020204" pitchFamily="34" charset="-122"/>
              <a:ea typeface="微软雅黑" panose="020B0503020204020204" pitchFamily="34" charset="-122"/>
            </a:endParaRPr>
          </a:p>
        </p:txBody>
      </p:sp>
      <p:sp>
        <p:nvSpPr>
          <p:cNvPr id="4100" name="文本框 3"/>
          <p:cNvSpPr/>
          <p:nvPr/>
        </p:nvSpPr>
        <p:spPr>
          <a:xfrm>
            <a:off x="-12700" y="0"/>
            <a:ext cx="2251075" cy="337185"/>
          </a:xfrm>
          <a:prstGeom prst="rect">
            <a:avLst/>
          </a:prstGeom>
          <a:noFill/>
          <a:ln w="9525">
            <a:noFill/>
          </a:ln>
        </p:spPr>
        <p:txBody>
          <a:bodyPr wrap="square" anchor="t">
            <a:spAutoFit/>
          </a:bodyPr>
          <a:lstStyle/>
          <a:p>
            <a:pPr eaLnBrk="0" hangingPunct="0"/>
            <a:r>
              <a:rPr lang="zh-CN" altLang="en-US" sz="1600" b="1" i="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Googosoft</a:t>
            </a:r>
            <a:r>
              <a:rPr lang="zh-CN" altLang="en-US" sz="16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zh-CN" altLang="en-US" sz="1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国子软件</a:t>
            </a:r>
            <a:endParaRPr lang="en-US" altLang="zh-CN" sz="1600" b="1" i="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right)">
                                      <p:cBhvr>
                                        <p:cTn id="12" dur="500"/>
                                        <p:tgtEl>
                                          <p:spTgt spid="47"/>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
                                        </p:tgtEl>
                                        <p:attrNameLst>
                                          <p:attrName>ppt_y</p:attrName>
                                        </p:attrNameLst>
                                      </p:cBhvr>
                                      <p:tavLst>
                                        <p:tav tm="0">
                                          <p:val>
                                            <p:strVal val="#ppt_y"/>
                                          </p:val>
                                        </p:tav>
                                        <p:tav tm="100000">
                                          <p:val>
                                            <p:strVal val="#ppt_y"/>
                                          </p:val>
                                        </p:tav>
                                      </p:tavLst>
                                    </p:anim>
                                    <p:anim calcmode="lin" valueType="num">
                                      <p:cBhvr>
                                        <p:cTn id="1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
                                        </p:tgtEl>
                                      </p:cBhvr>
                                    </p:animEffect>
                                  </p:childTnLst>
                                </p:cTn>
                              </p:par>
                            </p:childTnLst>
                          </p:cTn>
                        </p:par>
                        <p:par>
                          <p:cTn id="21" fill="hold">
                            <p:stCondLst>
                              <p:cond delay="2450"/>
                            </p:stCondLst>
                            <p:childTnLst>
                              <p:par>
                                <p:cTn id="22" presetID="42"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345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1000"/>
                                        <p:tgtEl>
                                          <p:spTgt spid="46"/>
                                        </p:tgtEl>
                                      </p:cBhvr>
                                    </p:animEffect>
                                  </p:childTnLst>
                                </p:cTn>
                              </p:par>
                            </p:childTnLst>
                          </p:cTn>
                        </p:par>
                        <p:par>
                          <p:cTn id="31" fill="hold">
                            <p:stCondLst>
                              <p:cond delay="4450"/>
                            </p:stCondLst>
                            <p:childTnLst>
                              <p:par>
                                <p:cTn id="32" presetID="53" presetClass="entr" presetSubtype="16"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par>
                                <p:cTn id="37" presetID="53" presetClass="entr" presetSubtype="16" fill="hold" nodeType="withEffect">
                                  <p:stCondLst>
                                    <p:cond delay="20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par>
                                <p:cTn id="42" presetID="53" presetClass="entr" presetSubtype="16" fill="hold" nodeType="withEffect">
                                  <p:stCondLst>
                                    <p:cond delay="40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par>
                                <p:cTn id="47" presetID="53" presetClass="entr" presetSubtype="16" fill="hold" nodeType="withEffect">
                                  <p:stCondLst>
                                    <p:cond delay="60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nodeType="withEffect">
                                  <p:stCondLst>
                                    <p:cond delay="80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childTnLst>
                          </p:cTn>
                        </p:par>
                        <p:par>
                          <p:cTn id="57" fill="hold">
                            <p:stCondLst>
                              <p:cond delay="49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
                                        </p:tgtEl>
                                        <p:attrNameLst>
                                          <p:attrName>ppt_y</p:attrName>
                                        </p:attrNameLst>
                                      </p:cBhvr>
                                      <p:tavLst>
                                        <p:tav tm="0">
                                          <p:val>
                                            <p:strVal val="#ppt_y"/>
                                          </p:val>
                                        </p:tav>
                                        <p:tav tm="100000">
                                          <p:val>
                                            <p:strVal val="#ppt_y"/>
                                          </p:val>
                                        </p:tav>
                                      </p:tavLst>
                                    </p:anim>
                                    <p:anim calcmode="lin" valueType="num">
                                      <p:cBhvr>
                                        <p:cTn id="6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7" grpId="0" animBg="1" autoUpdateAnimBg="0"/>
      <p:bldP spid="48" grpId="0"/>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5681980"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科研类</a:t>
            </a:r>
            <a:r>
              <a:rPr lang="zh-CN" altLang="en-US" sz="3200" dirty="0">
                <a:solidFill>
                  <a:srgbClr val="262626"/>
                </a:solidFill>
                <a:latin typeface="微软雅黑" panose="020B0503020204020204" pitchFamily="34" charset="-122"/>
                <a:ea typeface="微软雅黑" panose="020B0503020204020204" pitchFamily="34" charset="-122"/>
              </a:rPr>
              <a:t>事前审批</a:t>
            </a:r>
            <a:endParaRPr lang="zh-CN" altLang="en-US" sz="3200" dirty="0">
              <a:solidFill>
                <a:srgbClr val="262626"/>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606684" y="3492671"/>
            <a:ext cx="7915910" cy="1198880"/>
          </a:xfrm>
          <a:prstGeom prst="rect">
            <a:avLst/>
          </a:prstGeom>
          <a:noFill/>
          <a:ln w="9525">
            <a:noFill/>
          </a:ln>
        </p:spPr>
        <p:txBody>
          <a:bodyPr wrap="square" anchor="t">
            <a:spAutoFit/>
          </a:bodyPr>
          <a:lstStyle/>
          <a:p>
            <a:pPr fontAlgn="auto">
              <a:lnSpc>
                <a:spcPct val="150000"/>
              </a:lnSpc>
            </a:pPr>
            <a:r>
              <a:rPr lang="zh-CN" altLang="en-US" sz="1600" b="1" dirty="0">
                <a:latin typeface="微软雅黑" panose="020B0503020204020204" pitchFamily="34" charset="-122"/>
                <a:ea typeface="微软雅黑" panose="020B0503020204020204" pitchFamily="34" charset="-122"/>
                <a:sym typeface="+mn-ea"/>
              </a:rPr>
              <a:t>说明：</a:t>
            </a:r>
            <a:endParaRPr lang="en-US" altLang="zh-CN" sz="1600" dirty="0" smtClean="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a:latin typeface="微软雅黑" panose="020B0503020204020204" pitchFamily="34" charset="-122"/>
                <a:ea typeface="微软雅黑" panose="020B0503020204020204" pitchFamily="34" charset="-122"/>
                <a:sym typeface="+mn-ea"/>
              </a:rPr>
              <a:t> </a:t>
            </a:r>
            <a:r>
              <a:rPr lang="en-US" altLang="zh-CN" sz="1600" dirty="0" smtClean="0">
                <a:latin typeface="微软雅黑" panose="020B0503020204020204" pitchFamily="34" charset="-122"/>
                <a:ea typeface="微软雅黑" panose="020B0503020204020204" pitchFamily="34" charset="-122"/>
                <a:sym typeface="+mn-ea"/>
              </a:rPr>
              <a:t>      1.</a:t>
            </a:r>
            <a:r>
              <a:rPr lang="zh-CN" altLang="en-US" sz="1600" dirty="0" smtClean="0">
                <a:latin typeface="微软雅黑" panose="020B0503020204020204" pitchFamily="34" charset="-122"/>
                <a:ea typeface="微软雅黑" panose="020B0503020204020204" pitchFamily="34" charset="-122"/>
                <a:sym typeface="+mn-ea"/>
              </a:rPr>
              <a:t>无科研项目的申请人，可由项目负责人在“网上报销</a:t>
            </a:r>
            <a:r>
              <a:rPr lang="en-US" altLang="zh-CN" sz="1600" dirty="0" smtClean="0">
                <a:latin typeface="微软雅黑" panose="020B0503020204020204" pitchFamily="34" charset="-122"/>
                <a:ea typeface="微软雅黑" panose="020B0503020204020204" pitchFamily="34" charset="-122"/>
                <a:sym typeface="+mn-ea"/>
              </a:rPr>
              <a:t>-</a:t>
            </a:r>
            <a:r>
              <a:rPr lang="zh-CN" altLang="en-US" sz="1600" dirty="0" smtClean="0">
                <a:latin typeface="微软雅黑" panose="020B0503020204020204" pitchFamily="34" charset="-122"/>
                <a:ea typeface="微软雅黑" panose="020B0503020204020204" pitchFamily="34" charset="-122"/>
                <a:sym typeface="+mn-ea"/>
              </a:rPr>
              <a:t>我的项目”里，对申请人进行项目授权；</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
        <p:nvSpPr>
          <p:cNvPr id="21" name="矩形: 圆角 3"/>
          <p:cNvSpPr/>
          <p:nvPr/>
        </p:nvSpPr>
        <p:spPr>
          <a:xfrm>
            <a:off x="1819275" y="1157605"/>
            <a:ext cx="584835" cy="223964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普通人员</a:t>
            </a:r>
            <a:r>
              <a:rPr kumimoji="0" lang="en-US"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a:t>
            </a: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部门负责人</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2" name="矩形: 圆角 51"/>
          <p:cNvSpPr/>
          <p:nvPr/>
        </p:nvSpPr>
        <p:spPr>
          <a:xfrm>
            <a:off x="3130550" y="1158240"/>
            <a:ext cx="584200" cy="223837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项目负责人审核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3" name="矩形: 圆角 52"/>
          <p:cNvSpPr/>
          <p:nvPr/>
        </p:nvSpPr>
        <p:spPr>
          <a:xfrm>
            <a:off x="5988815" y="1157410"/>
            <a:ext cx="584200" cy="2240280"/>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分管科研院领导审核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4" name="箭头: 右 62"/>
          <p:cNvSpPr/>
          <p:nvPr/>
        </p:nvSpPr>
        <p:spPr>
          <a:xfrm>
            <a:off x="2475995" y="217087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6" name="箭头: 右 62"/>
          <p:cNvSpPr/>
          <p:nvPr/>
        </p:nvSpPr>
        <p:spPr>
          <a:xfrm>
            <a:off x="5283330" y="217087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2" name="矩形: 圆角 51"/>
          <p:cNvSpPr/>
          <p:nvPr/>
        </p:nvSpPr>
        <p:spPr>
          <a:xfrm>
            <a:off x="4587875" y="1157605"/>
            <a:ext cx="584200" cy="2240280"/>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科研处负责人审核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33" name="箭头: 右 62"/>
          <p:cNvSpPr/>
          <p:nvPr/>
        </p:nvSpPr>
        <p:spPr>
          <a:xfrm>
            <a:off x="3855215" y="217087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 name="矩形标注 2"/>
          <p:cNvSpPr/>
          <p:nvPr/>
        </p:nvSpPr>
        <p:spPr>
          <a:xfrm>
            <a:off x="7080250" y="229870"/>
            <a:ext cx="1360170" cy="636905"/>
          </a:xfrm>
          <a:prstGeom prst="wedgeRectCallout">
            <a:avLst>
              <a:gd name="adj1" fmla="val -87021"/>
              <a:gd name="adj2" fmla="val 10543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微软雅黑" panose="020B0503020204020204" pitchFamily="34" charset="-122"/>
                <a:ea typeface="微软雅黑" panose="020B0503020204020204" pitchFamily="34" charset="-122"/>
              </a:rPr>
              <a:t>五千元以上</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2789" y="987574"/>
            <a:ext cx="8116918" cy="3992829"/>
          </a:xfrm>
          <a:prstGeom prst="rect">
            <a:avLst/>
          </a:prstGeom>
        </p:spPr>
      </p:pic>
      <p:sp>
        <p:nvSpPr>
          <p:cNvPr id="4" name="矩形 3"/>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5114925"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科研类</a:t>
            </a:r>
            <a:r>
              <a:rPr lang="zh-CN" altLang="en-US" sz="3200" dirty="0">
                <a:solidFill>
                  <a:srgbClr val="262626"/>
                </a:solidFill>
                <a:latin typeface="微软雅黑" panose="020B0503020204020204" pitchFamily="34" charset="-122"/>
                <a:ea typeface="微软雅黑" panose="020B0503020204020204" pitchFamily="34" charset="-122"/>
              </a:rPr>
              <a:t>事前审批</a:t>
            </a:r>
            <a:endParaRPr lang="zh-CN" altLang="en-US" sz="3200" dirty="0">
              <a:solidFill>
                <a:srgbClr val="262626"/>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89860" y="1631315"/>
            <a:ext cx="5697855" cy="1511300"/>
            <a:chOff x="4478" y="2492"/>
            <a:chExt cx="8973" cy="2380"/>
          </a:xfrm>
        </p:grpSpPr>
        <p:grpSp>
          <p:nvGrpSpPr>
            <p:cNvPr id="7" name="组合 6"/>
            <p:cNvGrpSpPr/>
            <p:nvPr/>
          </p:nvGrpSpPr>
          <p:grpSpPr>
            <a:xfrm>
              <a:off x="4478" y="3710"/>
              <a:ext cx="8625" cy="1163"/>
              <a:chOff x="1219076" y="2893054"/>
              <a:chExt cx="5477103" cy="738664"/>
            </a:xfrm>
          </p:grpSpPr>
          <p:grpSp>
            <p:nvGrpSpPr>
              <p:cNvPr id="8" name="组合 7"/>
              <p:cNvGrpSpPr/>
              <p:nvPr/>
            </p:nvGrpSpPr>
            <p:grpSpPr>
              <a:xfrm>
                <a:off x="1219076" y="2893054"/>
                <a:ext cx="4536504" cy="738664"/>
                <a:chOff x="1691680" y="2913602"/>
                <a:chExt cx="4536504" cy="738664"/>
              </a:xfrm>
            </p:grpSpPr>
            <p:sp>
              <p:nvSpPr>
                <p:cNvPr id="10" name="圆角矩形 9"/>
                <p:cNvSpPr/>
                <p:nvPr/>
              </p:nvSpPr>
              <p:spPr>
                <a:xfrm>
                  <a:off x="1691680" y="2913603"/>
                  <a:ext cx="4536504" cy="45023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4"/>
                <p:cNvSpPr txBox="1"/>
                <p:nvPr/>
              </p:nvSpPr>
              <p:spPr>
                <a:xfrm>
                  <a:off x="1691680" y="2913602"/>
                  <a:ext cx="4536504" cy="738664"/>
                </a:xfrm>
                <a:prstGeom prst="rect">
                  <a:avLst/>
                </a:prstGeom>
                <a:noFill/>
                <a:ln w="9525">
                  <a:noFill/>
                </a:ln>
              </p:spPr>
              <p:txBody>
                <a:bodyPr wrap="square"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办理记录实时跟踪，实现报销过程</a:t>
                  </a:r>
                  <a:r>
                    <a:rPr lang="zh-CN" altLang="en-US" sz="1400" dirty="0" smtClean="0">
                      <a:solidFill>
                        <a:schemeClr val="bg1"/>
                      </a:solidFill>
                      <a:latin typeface="微软雅黑" panose="020B0503020204020204" pitchFamily="34" charset="-122"/>
                      <a:ea typeface="微软雅黑" panose="020B0503020204020204" pitchFamily="34" charset="-122"/>
                    </a:rPr>
                    <a:t>透明化。</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 name=" 159"/>
              <p:cNvSpPr/>
              <p:nvPr/>
            </p:nvSpPr>
            <p:spPr>
              <a:xfrm rot="10800000">
                <a:off x="5760189" y="3062521"/>
                <a:ext cx="935990" cy="7620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14" name="矩形 13"/>
            <p:cNvSpPr/>
            <p:nvPr/>
          </p:nvSpPr>
          <p:spPr>
            <a:xfrm>
              <a:off x="13005" y="2492"/>
              <a:ext cx="447" cy="2237"/>
            </a:xfrm>
            <a:prstGeom prst="rect">
              <a:avLst/>
            </a:prstGeom>
            <a:noFill/>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6705044"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科研类</a:t>
            </a:r>
            <a:r>
              <a:rPr lang="zh-CN" altLang="en-US" sz="3200" dirty="0">
                <a:solidFill>
                  <a:srgbClr val="262626"/>
                </a:solidFill>
                <a:latin typeface="微软雅黑" panose="020B0503020204020204" pitchFamily="34" charset="-122"/>
                <a:ea typeface="微软雅黑" panose="020B0503020204020204" pitchFamily="34" charset="-122"/>
              </a:rPr>
              <a:t>事前审批</a:t>
            </a:r>
            <a:endParaRPr lang="zh-CN" altLang="en-US" sz="3200" dirty="0">
              <a:solidFill>
                <a:srgbClr val="262626"/>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1009258"/>
            <a:ext cx="7920000" cy="395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4140200" y="2643505"/>
            <a:ext cx="2880360" cy="1014730"/>
            <a:chOff x="6520" y="4163"/>
            <a:chExt cx="4536" cy="1598"/>
          </a:xfrm>
        </p:grpSpPr>
        <p:sp>
          <p:nvSpPr>
            <p:cNvPr id="2" name="矩形标注 1"/>
            <p:cNvSpPr/>
            <p:nvPr/>
          </p:nvSpPr>
          <p:spPr>
            <a:xfrm>
              <a:off x="6520" y="4163"/>
              <a:ext cx="4536" cy="1361"/>
            </a:xfrm>
            <a:prstGeom prst="wedgeRectCallout">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715" y="4163"/>
              <a:ext cx="4146" cy="15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点击保存，保存当前页面内容，并返回到列表页面；</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a:t>
              </a:r>
              <a:r>
                <a:rPr lang="zh-CN" altLang="en-US" sz="1200" dirty="0" smtClean="0">
                  <a:solidFill>
                    <a:schemeClr val="bg1"/>
                  </a:solidFill>
                  <a:latin typeface="微软雅黑" panose="020B0503020204020204" pitchFamily="34" charset="-122"/>
                  <a:ea typeface="微软雅黑" panose="020B0503020204020204" pitchFamily="34" charset="-122"/>
                </a:rPr>
                <a:t>保存并提交，</a:t>
              </a:r>
              <a:r>
                <a:rPr lang="zh-CN" altLang="en-US" sz="1200" dirty="0">
                  <a:solidFill>
                    <a:schemeClr val="bg1"/>
                  </a:solidFill>
                  <a:latin typeface="微软雅黑" panose="020B0503020204020204" pitchFamily="34" charset="-122"/>
                  <a:ea typeface="微软雅黑" panose="020B0503020204020204" pitchFamily="34" charset="-122"/>
                </a:rPr>
                <a:t>保存当前页面内容，</a:t>
              </a:r>
              <a:r>
                <a:rPr lang="zh-CN" altLang="en-US" sz="1200" dirty="0" smtClean="0">
                  <a:solidFill>
                    <a:schemeClr val="bg1"/>
                  </a:solidFill>
                  <a:latin typeface="微软雅黑" panose="020B0503020204020204" pitchFamily="34" charset="-122"/>
                  <a:ea typeface="微软雅黑" panose="020B0503020204020204" pitchFamily="34" charset="-122"/>
                </a:rPr>
                <a:t>并将其提交至审核人进行审核；</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7" name="文本框 4"/>
          <p:cNvSpPr txBox="1"/>
          <p:nvPr/>
        </p:nvSpPr>
        <p:spPr>
          <a:xfrm>
            <a:off x="1323340" y="257810"/>
            <a:ext cx="4457065"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科研类</a:t>
            </a:r>
            <a:r>
              <a:rPr lang="zh-CN" altLang="en-US" sz="3200" dirty="0" smtClean="0">
                <a:solidFill>
                  <a:srgbClr val="262626"/>
                </a:solidFill>
                <a:latin typeface="微软雅黑" panose="020B0503020204020204" pitchFamily="34" charset="-122"/>
                <a:ea typeface="微软雅黑" panose="020B0503020204020204" pitchFamily="34" charset="-122"/>
              </a:rPr>
              <a:t>网上报销</a:t>
            </a:r>
            <a:endParaRPr lang="zh-CN" altLang="en-US" sz="2800" dirty="0">
              <a:solidFill>
                <a:srgbClr val="262626"/>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457200" y="3390265"/>
            <a:ext cx="8194675" cy="829945"/>
          </a:xfrm>
          <a:prstGeom prst="rect">
            <a:avLst/>
          </a:prstGeom>
          <a:noFill/>
          <a:ln w="9525">
            <a:noFill/>
          </a:ln>
        </p:spPr>
        <p:txBody>
          <a:bodyPr wrap="square" anchor="t">
            <a:spAutoFit/>
          </a:bodyPr>
          <a:lstStyle/>
          <a:p>
            <a:pPr fontAlgn="auto">
              <a:lnSpc>
                <a:spcPct val="150000"/>
              </a:lnSpc>
            </a:pPr>
            <a:r>
              <a:rPr lang="zh-CN" altLang="en-US" sz="1600" b="1" dirty="0">
                <a:latin typeface="微软雅黑" panose="020B0503020204020204" pitchFamily="34" charset="-122"/>
                <a:ea typeface="微软雅黑" panose="020B0503020204020204" pitchFamily="34" charset="-122"/>
                <a:sym typeface="+mn-ea"/>
              </a:rPr>
              <a:t>说明：</a:t>
            </a:r>
            <a:endParaRPr lang="zh-CN" altLang="en-US" sz="16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a:solidFill>
                  <a:schemeClr val="tx1"/>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solidFill>
                <a:latin typeface="微软雅黑" panose="020B0503020204020204" pitchFamily="34" charset="-122"/>
                <a:ea typeface="微软雅黑" panose="020B0503020204020204" pitchFamily="34" charset="-122"/>
                <a:sym typeface="+mn-ea"/>
              </a:rPr>
              <a:t>   1.</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不区分部门和院系，财务负责人统一到财务处正职审核。</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
        <p:nvSpPr>
          <p:cNvPr id="21" name="矩形: 圆角 3"/>
          <p:cNvSpPr/>
          <p:nvPr/>
        </p:nvSpPr>
        <p:spPr>
          <a:xfrm>
            <a:off x="1009650" y="1233170"/>
            <a:ext cx="662305" cy="2139950"/>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普通人员</a:t>
            </a:r>
            <a:r>
              <a:rPr kumimoji="0" lang="en-US"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a:t>
            </a: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部门负责人</a:t>
            </a:r>
            <a:r>
              <a:rPr kumimoji="0" lang="en-US"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a:t>
            </a: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分管院领导</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2" name="矩形: 圆角 51"/>
          <p:cNvSpPr/>
          <p:nvPr/>
        </p:nvSpPr>
        <p:spPr>
          <a:xfrm>
            <a:off x="2456180" y="1377315"/>
            <a:ext cx="584200"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财务预审</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3" name="矩形: 圆角 52"/>
          <p:cNvSpPr/>
          <p:nvPr/>
        </p:nvSpPr>
        <p:spPr>
          <a:xfrm>
            <a:off x="5151120" y="1233170"/>
            <a:ext cx="584200" cy="2081530"/>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科研处负责人审核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4" name="箭头: 右 62"/>
          <p:cNvSpPr/>
          <p:nvPr/>
        </p:nvSpPr>
        <p:spPr>
          <a:xfrm>
            <a:off x="1785620" y="2002155"/>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5" name="矩形: 圆角 65"/>
          <p:cNvSpPr/>
          <p:nvPr/>
        </p:nvSpPr>
        <p:spPr>
          <a:xfrm>
            <a:off x="6482715" y="1174115"/>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财务处负责人审核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6" name="箭头: 右 62"/>
          <p:cNvSpPr/>
          <p:nvPr/>
        </p:nvSpPr>
        <p:spPr>
          <a:xfrm>
            <a:off x="4480560" y="2002155"/>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7" name="箭头: 右 62"/>
          <p:cNvSpPr/>
          <p:nvPr/>
        </p:nvSpPr>
        <p:spPr>
          <a:xfrm>
            <a:off x="5831205" y="2002155"/>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9" name="矩形: 圆角 65"/>
          <p:cNvSpPr/>
          <p:nvPr/>
        </p:nvSpPr>
        <p:spPr>
          <a:xfrm>
            <a:off x="7855585" y="1174115"/>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分管科研院领导审核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31" name="箭头: 右 62"/>
          <p:cNvSpPr/>
          <p:nvPr/>
        </p:nvSpPr>
        <p:spPr>
          <a:xfrm>
            <a:off x="7192010" y="2002155"/>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2" name="矩形: 圆角 51"/>
          <p:cNvSpPr/>
          <p:nvPr/>
        </p:nvSpPr>
        <p:spPr>
          <a:xfrm>
            <a:off x="3819525" y="1376680"/>
            <a:ext cx="584200"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项目负责人审核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33" name="箭头: 右 62"/>
          <p:cNvSpPr/>
          <p:nvPr/>
        </p:nvSpPr>
        <p:spPr>
          <a:xfrm>
            <a:off x="3148965" y="200152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 name="矩形标注 1"/>
          <p:cNvSpPr/>
          <p:nvPr/>
        </p:nvSpPr>
        <p:spPr>
          <a:xfrm>
            <a:off x="7080250" y="229870"/>
            <a:ext cx="1360170" cy="636905"/>
          </a:xfrm>
          <a:prstGeom prst="wedgeRectCallout">
            <a:avLst>
              <a:gd name="adj1" fmla="val 29805"/>
              <a:gd name="adj2" fmla="val 94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五千元以上</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bldLvl="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15645" y="986155"/>
            <a:ext cx="7920058" cy="3872200"/>
          </a:xfrm>
          <a:prstGeom prst="rect">
            <a:avLst/>
          </a:prstGeom>
        </p:spPr>
      </p:pic>
      <p:sp>
        <p:nvSpPr>
          <p:cNvPr id="4" name="矩形 3"/>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6705044"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科研类</a:t>
            </a:r>
            <a:r>
              <a:rPr lang="zh-CN" altLang="en-US" sz="3200" dirty="0">
                <a:solidFill>
                  <a:srgbClr val="262626"/>
                </a:solidFill>
                <a:latin typeface="微软雅黑" panose="020B0503020204020204" pitchFamily="34" charset="-122"/>
                <a:ea typeface="微软雅黑" panose="020B0503020204020204" pitchFamily="34" charset="-122"/>
              </a:rPr>
              <a:t>网上报销</a:t>
            </a:r>
            <a:endParaRPr lang="zh-CN" altLang="en-US" sz="3200" dirty="0">
              <a:solidFill>
                <a:srgbClr val="262626"/>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387090" y="1295400"/>
            <a:ext cx="5257800" cy="2383155"/>
            <a:chOff x="5334" y="2040"/>
            <a:chExt cx="8280" cy="3753"/>
          </a:xfrm>
        </p:grpSpPr>
        <p:grpSp>
          <p:nvGrpSpPr>
            <p:cNvPr id="10" name="组合 9"/>
            <p:cNvGrpSpPr/>
            <p:nvPr/>
          </p:nvGrpSpPr>
          <p:grpSpPr>
            <a:xfrm>
              <a:off x="5334" y="2040"/>
              <a:ext cx="8280" cy="3753"/>
              <a:chOff x="5108" y="2040"/>
              <a:chExt cx="8280" cy="3753"/>
            </a:xfrm>
          </p:grpSpPr>
          <p:sp>
            <p:nvSpPr>
              <p:cNvPr id="7" name="线形标注 2(无边框) 6"/>
              <p:cNvSpPr/>
              <p:nvPr/>
            </p:nvSpPr>
            <p:spPr>
              <a:xfrm>
                <a:off x="5108" y="3711"/>
                <a:ext cx="5110" cy="2082"/>
              </a:xfrm>
              <a:prstGeom prst="callout2">
                <a:avLst>
                  <a:gd name="adj1" fmla="val 35600"/>
                  <a:gd name="adj2" fmla="val 99262"/>
                  <a:gd name="adj3" fmla="val 17338"/>
                  <a:gd name="adj4" fmla="val 108967"/>
                  <a:gd name="adj5" fmla="val -60518"/>
                  <a:gd name="adj6" fmla="val 131976"/>
                </a:avLst>
              </a:prstGeom>
              <a:solidFill>
                <a:srgbClr val="3992D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Box 11"/>
              <p:cNvSpPr txBox="1"/>
              <p:nvPr/>
            </p:nvSpPr>
            <p:spPr>
              <a:xfrm>
                <a:off x="5324" y="3933"/>
                <a:ext cx="4746" cy="1598"/>
              </a:xfrm>
              <a:prstGeom prst="rect">
                <a:avLst/>
              </a:prstGeom>
              <a:noFill/>
            </p:spPr>
            <p:txBody>
              <a:bodyPr wrap="square" rtlCol="0">
                <a:spAutoFit/>
              </a:bodyPr>
              <a:lstStyle/>
              <a:p>
                <a:pPr indent="360045">
                  <a:lnSpc>
                    <a:spcPct val="125000"/>
                  </a:lnSpc>
                </a:pPr>
                <a:r>
                  <a:rPr lang="zh-CN" altLang="zh-CN" sz="1200" dirty="0" smtClean="0">
                    <a:solidFill>
                      <a:schemeClr val="bg1"/>
                    </a:solidFill>
                    <a:latin typeface="微软雅黑" panose="020B0503020204020204" pitchFamily="34" charset="-122"/>
                    <a:ea typeface="微软雅黑" panose="020B0503020204020204" pitchFamily="34" charset="-122"/>
                    <a:sym typeface="+mn-ea"/>
                  </a:rPr>
                  <a:t>点击【审核】按钮，审核当前的数据；点击【批量通过】按钮，对选中的信息执行通过操作；点击【批量退回】，退回所有选中的数据记录。</a:t>
                </a:r>
                <a:endParaRPr lang="zh-CN" altLang="zh-CN" sz="12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11460" y="2040"/>
                <a:ext cx="1928" cy="388"/>
              </a:xfrm>
              <a:prstGeom prst="rect">
                <a:avLst/>
              </a:prstGeom>
              <a:noFill/>
              <a:ln>
                <a:solidFill>
                  <a:srgbClr val="3992DB"/>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 name="矩形 8"/>
            <p:cNvSpPr/>
            <p:nvPr/>
          </p:nvSpPr>
          <p:spPr>
            <a:xfrm>
              <a:off x="12563" y="2980"/>
              <a:ext cx="338" cy="2342"/>
            </a:xfrm>
            <a:prstGeom prst="rect">
              <a:avLst/>
            </a:prstGeom>
            <a:noFill/>
            <a:ln>
              <a:solidFill>
                <a:srgbClr val="3992DB"/>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连接符 12"/>
            <p:cNvCxnSpPr>
              <a:stCxn id="9" idx="1"/>
              <a:endCxn id="12" idx="3"/>
            </p:cNvCxnSpPr>
            <p:nvPr/>
          </p:nvCxnSpPr>
          <p:spPr>
            <a:xfrm flipH="1">
              <a:off x="10296" y="4151"/>
              <a:ext cx="2267" cy="581"/>
            </a:xfrm>
            <a:prstGeom prst="line">
              <a:avLst/>
            </a:prstGeom>
            <a:ln>
              <a:solidFill>
                <a:srgbClr val="024377"/>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11505" y="993140"/>
            <a:ext cx="7920058" cy="3858377"/>
          </a:xfrm>
          <a:prstGeom prst="rect">
            <a:avLst/>
          </a:prstGeom>
        </p:spPr>
      </p:pic>
      <p:sp>
        <p:nvSpPr>
          <p:cNvPr id="4" name="矩形 3"/>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6705044"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科研类</a:t>
            </a:r>
            <a:r>
              <a:rPr lang="zh-CN" altLang="en-US" sz="3200" dirty="0">
                <a:solidFill>
                  <a:srgbClr val="262626"/>
                </a:solidFill>
                <a:latin typeface="微软雅黑" panose="020B0503020204020204" pitchFamily="34" charset="-122"/>
                <a:ea typeface="微软雅黑" panose="020B0503020204020204" pitchFamily="34" charset="-122"/>
              </a:rPr>
              <a:t>网上报销</a:t>
            </a:r>
            <a:endParaRPr lang="zh-CN" altLang="en-US" sz="3200" dirty="0">
              <a:solidFill>
                <a:srgbClr val="262626"/>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243580" y="1275080"/>
            <a:ext cx="5217160" cy="2403475"/>
            <a:chOff x="5108" y="2008"/>
            <a:chExt cx="8216" cy="3785"/>
          </a:xfrm>
        </p:grpSpPr>
        <p:sp>
          <p:nvSpPr>
            <p:cNvPr id="7" name="线形标注 2(无边框) 6"/>
            <p:cNvSpPr/>
            <p:nvPr/>
          </p:nvSpPr>
          <p:spPr>
            <a:xfrm>
              <a:off x="5108" y="3411"/>
              <a:ext cx="5110" cy="2382"/>
            </a:xfrm>
            <a:prstGeom prst="callout2">
              <a:avLst>
                <a:gd name="adj1" fmla="val 35600"/>
                <a:gd name="adj2" fmla="val 99262"/>
                <a:gd name="adj3" fmla="val 17338"/>
                <a:gd name="adj4" fmla="val 108967"/>
                <a:gd name="adj5" fmla="val -39672"/>
                <a:gd name="adj6" fmla="val 133938"/>
              </a:avLst>
            </a:prstGeom>
            <a:solidFill>
              <a:srgbClr val="3992D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Box 11"/>
            <p:cNvSpPr txBox="1"/>
            <p:nvPr/>
          </p:nvSpPr>
          <p:spPr>
            <a:xfrm>
              <a:off x="5407" y="3368"/>
              <a:ext cx="4663" cy="2325"/>
            </a:xfrm>
            <a:prstGeom prst="rect">
              <a:avLst/>
            </a:prstGeom>
            <a:noFill/>
          </p:spPr>
          <p:txBody>
            <a:bodyPr wrap="square" rtlCol="0">
              <a:spAutoFit/>
            </a:bodyPr>
            <a:lstStyle/>
            <a:p>
              <a:pPr indent="360045">
                <a:lnSpc>
                  <a:spcPct val="125000"/>
                </a:lnSpc>
              </a:pPr>
              <a:r>
                <a:rPr lang="zh-CN" altLang="zh-CN" sz="1200" dirty="0" smtClean="0">
                  <a:solidFill>
                    <a:schemeClr val="bg1"/>
                  </a:solidFill>
                  <a:latin typeface="微软雅黑" panose="020B0503020204020204" pitchFamily="34" charset="-122"/>
                  <a:ea typeface="微软雅黑" panose="020B0503020204020204" pitchFamily="34" charset="-122"/>
                  <a:sym typeface="+mn-ea"/>
                </a:rPr>
                <a:t>可点击左上角【通过】按钮，通过审核；点击【退回】按钮，弹出退回页面的弹窗，审核人员可输入审核意见，然后点击【确定】，单据退回，或点击【返回】，取消退回操作；点击【返回列表】按钮，返回列表页面。</a:t>
              </a:r>
              <a:endParaRPr lang="zh-CN" altLang="zh-CN" sz="12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11396" y="2008"/>
              <a:ext cx="1928" cy="454"/>
            </a:xfrm>
            <a:prstGeom prst="rect">
              <a:avLst/>
            </a:prstGeom>
            <a:noFill/>
            <a:ln>
              <a:solidFill>
                <a:srgbClr val="3992DB"/>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03</a:t>
              </a:r>
              <a:endParaRPr 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214560"/>
            <a:ext cx="5050408" cy="62230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非科研</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类</a:t>
            </a:r>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报销</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7609840"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非科研类</a:t>
            </a:r>
            <a:r>
              <a:rPr lang="zh-CN" altLang="en-US" sz="3200" dirty="0">
                <a:solidFill>
                  <a:srgbClr val="262626"/>
                </a:solidFill>
                <a:latin typeface="微软雅黑" panose="020B0503020204020204" pitchFamily="34" charset="-122"/>
                <a:ea typeface="微软雅黑" panose="020B0503020204020204" pitchFamily="34" charset="-122"/>
              </a:rPr>
              <a:t>事前审批</a:t>
            </a:r>
            <a:r>
              <a:rPr lang="zh-CN" altLang="en-US" sz="2800" dirty="0">
                <a:solidFill>
                  <a:srgbClr val="262626"/>
                </a:solidFill>
                <a:latin typeface="微软雅黑" panose="020B0503020204020204" pitchFamily="34" charset="-122"/>
                <a:ea typeface="微软雅黑" panose="020B0503020204020204" pitchFamily="34" charset="-122"/>
              </a:rPr>
              <a:t>（</a:t>
            </a:r>
            <a:r>
              <a:rPr lang="zh-CN" altLang="en-US" sz="2800" dirty="0">
                <a:solidFill>
                  <a:srgbClr val="262626"/>
                </a:solidFill>
                <a:latin typeface="微软雅黑" panose="020B0503020204020204" pitchFamily="34" charset="-122"/>
                <a:ea typeface="微软雅黑" panose="020B0503020204020204" pitchFamily="34" charset="-122"/>
                <a:sym typeface="+mn-ea"/>
              </a:rPr>
              <a:t>出差、公务</a:t>
            </a:r>
            <a:r>
              <a:rPr lang="zh-CN" altLang="en-US" sz="2800" dirty="0" smtClean="0">
                <a:solidFill>
                  <a:srgbClr val="262626"/>
                </a:solidFill>
                <a:latin typeface="微软雅黑" panose="020B0503020204020204" pitchFamily="34" charset="-122"/>
                <a:ea typeface="微软雅黑" panose="020B0503020204020204" pitchFamily="34" charset="-122"/>
                <a:sym typeface="+mn-ea"/>
              </a:rPr>
              <a:t>接待</a:t>
            </a:r>
            <a:r>
              <a:rPr lang="zh-CN" altLang="en-US" sz="2800" dirty="0">
                <a:solidFill>
                  <a:srgbClr val="262626"/>
                </a:solidFill>
                <a:latin typeface="微软雅黑" panose="020B0503020204020204" pitchFamily="34" charset="-122"/>
                <a:ea typeface="微软雅黑" panose="020B0503020204020204" pitchFamily="34" charset="-122"/>
              </a:rPr>
              <a:t>）</a:t>
            </a:r>
            <a:endParaRPr lang="zh-CN" altLang="en-US" sz="2800" dirty="0">
              <a:solidFill>
                <a:srgbClr val="262626"/>
              </a:solidFill>
              <a:latin typeface="微软雅黑" panose="020B0503020204020204" pitchFamily="34" charset="-122"/>
              <a:ea typeface="微软雅黑" panose="020B0503020204020204" pitchFamily="34" charset="-122"/>
            </a:endParaRPr>
          </a:p>
        </p:txBody>
      </p:sp>
      <p:sp>
        <p:nvSpPr>
          <p:cNvPr id="110" name="矩形: 圆角 3"/>
          <p:cNvSpPr/>
          <p:nvPr/>
        </p:nvSpPr>
        <p:spPr>
          <a:xfrm>
            <a:off x="2129155" y="1280795"/>
            <a:ext cx="584835"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w="0"/>
                <a:solidFill>
                  <a:srgbClr val="17406D">
                    <a:lumMod val="50000"/>
                  </a:srgbClr>
                </a:solidFill>
                <a:effectLst/>
                <a:uLnTx/>
                <a:uFillTx/>
                <a:latin typeface="Century Gothic" panose="020B0502020202020204"/>
                <a:ea typeface="微软雅黑" panose="020B0503020204020204" pitchFamily="34" charset="-122"/>
                <a:cs typeface="+mn-cs"/>
              </a:rPr>
              <a:t>普通人员</a:t>
            </a:r>
            <a:endParaRPr kumimoji="0" lang="zh-CN"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112" name="矩形: 圆角 52"/>
          <p:cNvSpPr/>
          <p:nvPr/>
        </p:nvSpPr>
        <p:spPr>
          <a:xfrm>
            <a:off x="4178300" y="1280795"/>
            <a:ext cx="584200" cy="193611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部门负责人审核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128" name="矩形: 圆角 65"/>
          <p:cNvSpPr/>
          <p:nvPr/>
        </p:nvSpPr>
        <p:spPr>
          <a:xfrm>
            <a:off x="6236970" y="1048385"/>
            <a:ext cx="584835" cy="216979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12" name="箭头: 右 62"/>
          <p:cNvSpPr/>
          <p:nvPr/>
        </p:nvSpPr>
        <p:spPr>
          <a:xfrm>
            <a:off x="3221990" y="182626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13" name="箭头: 右 62"/>
          <p:cNvSpPr/>
          <p:nvPr/>
        </p:nvSpPr>
        <p:spPr>
          <a:xfrm>
            <a:off x="5280660" y="182626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12293" name="文本框 9"/>
          <p:cNvSpPr txBox="1"/>
          <p:nvPr/>
        </p:nvSpPr>
        <p:spPr>
          <a:xfrm>
            <a:off x="1163955" y="3291830"/>
            <a:ext cx="8826500" cy="1198880"/>
          </a:xfrm>
          <a:prstGeom prst="rect">
            <a:avLst/>
          </a:prstGeom>
          <a:noFill/>
          <a:ln w="9525">
            <a:noFill/>
          </a:ln>
        </p:spPr>
        <p:txBody>
          <a:bodyPr wrap="square" anchor="t">
            <a:spAutoFit/>
          </a:bodyPr>
          <a:lstStyle/>
          <a:p>
            <a:pPr fontAlgn="auto">
              <a:lnSpc>
                <a:spcPct val="150000"/>
              </a:lnSpc>
            </a:pPr>
            <a:r>
              <a:rPr lang="zh-CN" altLang="en-US" sz="1600" b="1" dirty="0">
                <a:latin typeface="微软雅黑" panose="020B0503020204020204" pitchFamily="34" charset="-122"/>
                <a:ea typeface="微软雅黑" panose="020B0503020204020204" pitchFamily="34" charset="-122"/>
                <a:sym typeface="+mn-ea"/>
              </a:rPr>
              <a:t>说明：</a:t>
            </a:r>
            <a:endParaRPr lang="zh-CN" altLang="en-US" sz="16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solidFill>
                  <a:schemeClr val="tx1"/>
                </a:solidFill>
                <a:latin typeface="微软雅黑" panose="020B0503020204020204" pitchFamily="34" charset="-122"/>
                <a:ea typeface="微软雅黑" panose="020B0503020204020204" pitchFamily="34" charset="-122"/>
                <a:sym typeface="+mn-ea"/>
              </a:rPr>
              <a:t>       1.</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部门负责人为二级学院书记或者院长，行政部门为部门正职；</a:t>
            </a:r>
            <a:endParaRPr lang="en-US" altLang="zh-CN" sz="1600" dirty="0" smtClean="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a:latin typeface="微软雅黑" panose="020B0503020204020204" pitchFamily="34" charset="-122"/>
                <a:ea typeface="微软雅黑" panose="020B0503020204020204" pitchFamily="34" charset="-122"/>
                <a:sym typeface="+mn-ea"/>
              </a:rPr>
              <a:t> </a:t>
            </a:r>
            <a:r>
              <a:rPr lang="en-US" altLang="zh-CN" sz="1600" dirty="0" smtClean="0">
                <a:latin typeface="微软雅黑" panose="020B0503020204020204" pitchFamily="34" charset="-122"/>
                <a:ea typeface="微软雅黑" panose="020B0503020204020204" pitchFamily="34" charset="-122"/>
                <a:sym typeface="+mn-ea"/>
              </a:rPr>
              <a:t>      2.</a:t>
            </a:r>
            <a:r>
              <a:rPr lang="zh-CN" altLang="en-US" sz="1600" dirty="0" smtClean="0">
                <a:latin typeface="微软雅黑" panose="020B0503020204020204" pitchFamily="34" charset="-122"/>
                <a:ea typeface="微软雅黑" panose="020B0503020204020204" pitchFamily="34" charset="-122"/>
                <a:sym typeface="+mn-ea"/>
              </a:rPr>
              <a:t>二级学院根据分管教学或者学生由不同的分管院领导进行审核；</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7640955"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非科研类事前审批</a:t>
            </a:r>
            <a:r>
              <a:rPr lang="zh-CN" altLang="en-US" sz="2800" dirty="0">
                <a:solidFill>
                  <a:srgbClr val="262626"/>
                </a:solidFill>
                <a:latin typeface="微软雅黑" panose="020B0503020204020204" pitchFamily="34" charset="-122"/>
                <a:ea typeface="微软雅黑" panose="020B0503020204020204" pitchFamily="34" charset="-122"/>
                <a:sym typeface="+mn-ea"/>
              </a:rPr>
              <a:t>（出差、公务</a:t>
            </a:r>
            <a:r>
              <a:rPr lang="zh-CN" altLang="en-US" sz="2800" dirty="0" smtClean="0">
                <a:solidFill>
                  <a:srgbClr val="262626"/>
                </a:solidFill>
                <a:latin typeface="微软雅黑" panose="020B0503020204020204" pitchFamily="34" charset="-122"/>
                <a:ea typeface="微软雅黑" panose="020B0503020204020204" pitchFamily="34" charset="-122"/>
                <a:sym typeface="+mn-ea"/>
              </a:rPr>
              <a:t>接待</a:t>
            </a:r>
            <a:r>
              <a:rPr lang="zh-CN" altLang="en-US" sz="2800" dirty="0">
                <a:solidFill>
                  <a:srgbClr val="262626"/>
                </a:solidFill>
                <a:latin typeface="微软雅黑" panose="020B0503020204020204" pitchFamily="34" charset="-122"/>
                <a:ea typeface="微软雅黑" panose="020B0503020204020204" pitchFamily="34" charset="-122"/>
                <a:sym typeface="+mn-ea"/>
              </a:rPr>
              <a:t>）</a:t>
            </a:r>
            <a:endParaRPr lang="zh-CN" altLang="en-US" sz="2800" dirty="0">
              <a:solidFill>
                <a:srgbClr val="262626"/>
              </a:solidFill>
              <a:latin typeface="微软雅黑" panose="020B0503020204020204" pitchFamily="34" charset="-122"/>
              <a:ea typeface="微软雅黑" panose="020B0503020204020204" pitchFamily="34" charset="-122"/>
            </a:endParaRPr>
          </a:p>
        </p:txBody>
      </p:sp>
      <p:sp>
        <p:nvSpPr>
          <p:cNvPr id="110" name="矩形: 圆角 3"/>
          <p:cNvSpPr/>
          <p:nvPr/>
        </p:nvSpPr>
        <p:spPr>
          <a:xfrm>
            <a:off x="2129155" y="1280795"/>
            <a:ext cx="584835"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kern="0" dirty="0" smtClean="0">
                <a:ln w="0"/>
                <a:solidFill>
                  <a:srgbClr val="17406D">
                    <a:lumMod val="50000"/>
                  </a:srgbClr>
                </a:solidFill>
                <a:latin typeface="Century Gothic" panose="020B0502020202020204"/>
                <a:ea typeface="微软雅黑" panose="020B0503020204020204" pitchFamily="34" charset="-122"/>
              </a:rPr>
              <a:t>部门负责人</a:t>
            </a:r>
            <a:endParaRPr kumimoji="0" lang="zh-CN"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112" name="矩形: 圆角 52"/>
          <p:cNvSpPr/>
          <p:nvPr/>
        </p:nvSpPr>
        <p:spPr>
          <a:xfrm>
            <a:off x="4190365" y="1280795"/>
            <a:ext cx="584200" cy="193611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部门负责人审核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128" name="矩形: 圆角 65"/>
          <p:cNvSpPr/>
          <p:nvPr/>
        </p:nvSpPr>
        <p:spPr>
          <a:xfrm>
            <a:off x="6250940" y="946150"/>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12" name="箭头: 右 62"/>
          <p:cNvSpPr/>
          <p:nvPr/>
        </p:nvSpPr>
        <p:spPr>
          <a:xfrm>
            <a:off x="3221990" y="182626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13" name="箭头: 右 62"/>
          <p:cNvSpPr/>
          <p:nvPr/>
        </p:nvSpPr>
        <p:spPr>
          <a:xfrm>
            <a:off x="5280660" y="182626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12293" name="文本框 9"/>
          <p:cNvSpPr txBox="1"/>
          <p:nvPr/>
        </p:nvSpPr>
        <p:spPr>
          <a:xfrm>
            <a:off x="1107340" y="3320676"/>
            <a:ext cx="8826500" cy="1198880"/>
          </a:xfrm>
          <a:prstGeom prst="rect">
            <a:avLst/>
          </a:prstGeom>
          <a:noFill/>
          <a:ln w="9525">
            <a:noFill/>
          </a:ln>
        </p:spPr>
        <p:txBody>
          <a:bodyPr wrap="square" anchor="t">
            <a:spAutoFit/>
          </a:bodyPr>
          <a:lstStyle/>
          <a:p>
            <a:pPr fontAlgn="auto">
              <a:lnSpc>
                <a:spcPct val="150000"/>
              </a:lnSpc>
            </a:pPr>
            <a:r>
              <a:rPr lang="zh-CN" altLang="en-US" sz="1600" b="1" dirty="0">
                <a:latin typeface="微软雅黑" panose="020B0503020204020204" pitchFamily="34" charset="-122"/>
                <a:ea typeface="微软雅黑" panose="020B0503020204020204" pitchFamily="34" charset="-122"/>
                <a:sym typeface="+mn-ea"/>
              </a:rPr>
              <a:t>说明</a:t>
            </a:r>
            <a:r>
              <a:rPr lang="zh-CN" altLang="en-US" sz="1600" b="1" dirty="0" smtClean="0">
                <a:latin typeface="微软雅黑" panose="020B0503020204020204" pitchFamily="34" charset="-122"/>
                <a:ea typeface="微软雅黑" panose="020B0503020204020204" pitchFamily="34" charset="-122"/>
                <a:sym typeface="+mn-ea"/>
              </a:rPr>
              <a:t>：</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latin typeface="微软雅黑" panose="020B0503020204020204" pitchFamily="34" charset="-122"/>
                <a:ea typeface="微软雅黑" panose="020B0503020204020204" pitchFamily="34" charset="-122"/>
                <a:sym typeface="+mn-ea"/>
              </a:rPr>
              <a:t>       1</a:t>
            </a:r>
            <a:r>
              <a:rPr lang="en-US" altLang="zh-CN" sz="1600" dirty="0" smtClean="0">
                <a:solidFill>
                  <a:schemeClr val="tx1"/>
                </a:solidFill>
                <a:latin typeface="微软雅黑" panose="020B0503020204020204" pitchFamily="34" charset="-122"/>
                <a:ea typeface="微软雅黑" panose="020B0503020204020204" pitchFamily="34" charset="-122"/>
                <a:sym typeface="+mn-ea"/>
              </a:rPr>
              <a:t>.</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二级学院两个负责人， 其中一个负责人提交，由另一个负责人审核；</a:t>
            </a:r>
            <a:endParaRPr lang="en-US" altLang="zh-CN" sz="1600" dirty="0" smtClean="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latin typeface="微软雅黑" panose="020B0503020204020204" pitchFamily="34" charset="-122"/>
                <a:ea typeface="微软雅黑" panose="020B0503020204020204" pitchFamily="34" charset="-122"/>
                <a:sym typeface="+mn-ea"/>
              </a:rPr>
              <a:t>       2.</a:t>
            </a:r>
            <a:r>
              <a:rPr lang="zh-CN" altLang="en-US" sz="1600" dirty="0" smtClean="0">
                <a:latin typeface="微软雅黑" panose="020B0503020204020204" pitchFamily="34" charset="-122"/>
                <a:ea typeface="微软雅黑" panose="020B0503020204020204" pitchFamily="34" charset="-122"/>
                <a:sym typeface="+mn-ea"/>
              </a:rPr>
              <a:t> 对于行政</a:t>
            </a:r>
            <a:r>
              <a:rPr lang="zh-CN" altLang="en-US" sz="1600" dirty="0">
                <a:latin typeface="微软雅黑" panose="020B0503020204020204" pitchFamily="34" charset="-122"/>
                <a:ea typeface="微软雅黑" panose="020B0503020204020204" pitchFamily="34" charset="-122"/>
                <a:sym typeface="+mn-ea"/>
              </a:rPr>
              <a:t>部门正职提交，则部门负责人审核一步自动</a:t>
            </a:r>
            <a:r>
              <a:rPr lang="zh-CN" altLang="en-US" sz="1600" dirty="0" smtClean="0">
                <a:latin typeface="微软雅黑" panose="020B0503020204020204" pitchFamily="34" charset="-122"/>
                <a:ea typeface="微软雅黑" panose="020B0503020204020204" pitchFamily="34" charset="-122"/>
                <a:sym typeface="+mn-ea"/>
              </a:rPr>
              <a:t>通过；</a:t>
            </a:r>
            <a:endParaRPr lang="en-US" altLang="zh-CN" sz="16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4884420" cy="521970"/>
          </a:xfrm>
          <a:prstGeom prst="rect">
            <a:avLst/>
          </a:prstGeom>
          <a:noFill/>
          <a:ln w="9525">
            <a:noFill/>
          </a:ln>
        </p:spPr>
        <p:txBody>
          <a:bodyPr wrap="square" anchor="t">
            <a:spAutoFit/>
          </a:bodyPr>
          <a:lstStyle/>
          <a:p>
            <a:r>
              <a:rPr lang="zh-CN" altLang="en-US" sz="2800" dirty="0">
                <a:solidFill>
                  <a:srgbClr val="262626"/>
                </a:solidFill>
                <a:latin typeface="微软雅黑" panose="020B0503020204020204" pitchFamily="34" charset="-122"/>
                <a:ea typeface="微软雅黑" panose="020B0503020204020204" pitchFamily="34" charset="-122"/>
              </a:rPr>
              <a:t>非科研类网上报销</a:t>
            </a:r>
            <a:endParaRPr lang="zh-CN" altLang="en-US" sz="2800" dirty="0">
              <a:solidFill>
                <a:srgbClr val="262626"/>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427953" y="3234423"/>
            <a:ext cx="9038590" cy="1938020"/>
          </a:xfrm>
          <a:prstGeom prst="rect">
            <a:avLst/>
          </a:prstGeom>
          <a:noFill/>
          <a:ln w="9525">
            <a:noFill/>
          </a:ln>
        </p:spPr>
        <p:txBody>
          <a:bodyPr wrap="square" anchor="t">
            <a:spAutoFit/>
          </a:bodyPr>
          <a:lstStyle/>
          <a:p>
            <a:pPr fontAlgn="auto">
              <a:lnSpc>
                <a:spcPct val="150000"/>
              </a:lnSpc>
            </a:pPr>
            <a:r>
              <a:rPr lang="zh-CN" altLang="en-US" sz="1600" b="1" dirty="0">
                <a:latin typeface="微软雅黑" panose="020B0503020204020204" pitchFamily="34" charset="-122"/>
                <a:ea typeface="微软雅黑" panose="020B0503020204020204" pitchFamily="34" charset="-122"/>
                <a:sym typeface="+mn-ea"/>
              </a:rPr>
              <a:t>说明</a:t>
            </a:r>
            <a:r>
              <a:rPr lang="zh-CN" altLang="en-US" sz="1600" b="1" dirty="0" smtClean="0">
                <a:latin typeface="微软雅黑" panose="020B0503020204020204" pitchFamily="34" charset="-122"/>
                <a:ea typeface="微软雅黑" panose="020B0503020204020204" pitchFamily="34" charset="-122"/>
                <a:sym typeface="+mn-ea"/>
              </a:rPr>
              <a:t>：</a:t>
            </a:r>
            <a:endParaRPr lang="zh-CN" altLang="en-US" sz="16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latin typeface="微软雅黑" panose="020B0503020204020204" pitchFamily="34" charset="-122"/>
                <a:ea typeface="微软雅黑" panose="020B0503020204020204" pitchFamily="34" charset="-122"/>
                <a:sym typeface="+mn-ea"/>
              </a:rPr>
              <a:t>       1.</a:t>
            </a:r>
            <a:r>
              <a:rPr lang="zh-CN" altLang="en-US" sz="1600" dirty="0" smtClean="0">
                <a:latin typeface="微软雅黑" panose="020B0503020204020204" pitchFamily="34" charset="-122"/>
                <a:ea typeface="微软雅黑" panose="020B0503020204020204" pitchFamily="34" charset="-122"/>
                <a:sym typeface="+mn-ea"/>
              </a:rPr>
              <a:t>对于二级学院，报销金额如果小于等于五千，则需要院长和书记两位领导审核；</a:t>
            </a:r>
            <a:endParaRPr lang="en-US" altLang="zh-CN" sz="1600" dirty="0" smtClean="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solidFill>
                  <a:schemeClr val="tx1"/>
                </a:solidFill>
                <a:latin typeface="微软雅黑" panose="020B0503020204020204" pitchFamily="34" charset="-122"/>
                <a:ea typeface="微软雅黑" panose="020B0503020204020204" pitchFamily="34" charset="-122"/>
                <a:sym typeface="+mn-ea"/>
              </a:rPr>
              <a:t>       2.</a:t>
            </a:r>
            <a:r>
              <a:rPr lang="zh-CN" altLang="en-US" sz="1600" dirty="0" smtClean="0">
                <a:latin typeface="微软雅黑" panose="020B0503020204020204" pitchFamily="34" charset="-122"/>
                <a:ea typeface="微软雅黑" panose="020B0503020204020204" pitchFamily="34" charset="-122"/>
                <a:sym typeface="+mn-ea"/>
              </a:rPr>
              <a:t>对于二级学院，报销金额如果大于五千，则需要院长或者书记一位领导审核；</a:t>
            </a:r>
            <a:endParaRPr lang="en-US" altLang="zh-CN" sz="1600" dirty="0" smtClean="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latin typeface="微软雅黑" panose="020B0503020204020204" pitchFamily="34" charset="-122"/>
                <a:ea typeface="微软雅黑" panose="020B0503020204020204" pitchFamily="34" charset="-122"/>
                <a:sym typeface="+mn-ea"/>
              </a:rPr>
              <a:t>       3.</a:t>
            </a:r>
            <a:r>
              <a:rPr lang="zh-CN" altLang="en-US" sz="1600" dirty="0" smtClean="0">
                <a:latin typeface="微软雅黑" panose="020B0503020204020204" pitchFamily="34" charset="-122"/>
                <a:ea typeface="微软雅黑" panose="020B0503020204020204" pitchFamily="34" charset="-122"/>
                <a:sym typeface="+mn-ea"/>
              </a:rPr>
              <a:t>如果报销费用为工会经费，部门负责人特定为工会专职副主席审核；</a:t>
            </a:r>
            <a:endParaRPr lang="zh-CN" altLang="en-US" sz="1600" dirty="0" smtClean="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a:latin typeface="微软雅黑" panose="020B0503020204020204" pitchFamily="34" charset="-122"/>
                <a:ea typeface="微软雅黑" panose="020B0503020204020204" pitchFamily="34" charset="-122"/>
                <a:sym typeface="+mn-ea"/>
              </a:rPr>
              <a:t>       4.</a:t>
            </a:r>
            <a:r>
              <a:rPr lang="zh-CN" altLang="en-US" sz="1600" dirty="0">
                <a:latin typeface="微软雅黑" panose="020B0503020204020204" pitchFamily="34" charset="-122"/>
                <a:ea typeface="微软雅黑" panose="020B0503020204020204" pitchFamily="34" charset="-122"/>
                <a:sym typeface="+mn-ea"/>
              </a:rPr>
              <a:t>根据单位性质不同，财务处负责人审核一步由财务处正职或者财务处副职审核；</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
        <p:nvSpPr>
          <p:cNvPr id="21" name="矩形: 圆角 3"/>
          <p:cNvSpPr/>
          <p:nvPr/>
        </p:nvSpPr>
        <p:spPr>
          <a:xfrm>
            <a:off x="154940" y="1381290"/>
            <a:ext cx="584835"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w="0"/>
                <a:solidFill>
                  <a:srgbClr val="17406D">
                    <a:lumMod val="50000"/>
                  </a:srgbClr>
                </a:solidFill>
                <a:effectLst/>
                <a:uLnTx/>
                <a:uFillTx/>
                <a:latin typeface="Century Gothic" panose="020B0502020202020204"/>
                <a:ea typeface="微软雅黑" panose="020B0503020204020204" pitchFamily="34" charset="-122"/>
                <a:cs typeface="+mn-cs"/>
              </a:rPr>
              <a:t>普通人员申请</a:t>
            </a:r>
            <a:endParaRPr kumimoji="0" lang="zh-CN"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2" name="矩形: 圆角 51"/>
          <p:cNvSpPr/>
          <p:nvPr/>
        </p:nvSpPr>
        <p:spPr>
          <a:xfrm>
            <a:off x="1487170" y="1381290"/>
            <a:ext cx="584200"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财务预审</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3" name="矩形: 圆角 52"/>
          <p:cNvSpPr/>
          <p:nvPr/>
        </p:nvSpPr>
        <p:spPr>
          <a:xfrm>
            <a:off x="4397375" y="1381925"/>
            <a:ext cx="584200" cy="193611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财务负责人审核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4" name="箭头: 右 62"/>
          <p:cNvSpPr/>
          <p:nvPr/>
        </p:nvSpPr>
        <p:spPr>
          <a:xfrm>
            <a:off x="816610"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5" name="矩形: 圆角 65"/>
          <p:cNvSpPr/>
          <p:nvPr/>
        </p:nvSpPr>
        <p:spPr>
          <a:xfrm>
            <a:off x="5728970" y="1178090"/>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6" name="箭头: 右 62"/>
          <p:cNvSpPr/>
          <p:nvPr/>
        </p:nvSpPr>
        <p:spPr>
          <a:xfrm>
            <a:off x="3583305"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7" name="箭头: 右 62"/>
          <p:cNvSpPr/>
          <p:nvPr/>
        </p:nvSpPr>
        <p:spPr>
          <a:xfrm>
            <a:off x="5077460"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8" name="矩形: 圆角 65"/>
          <p:cNvSpPr/>
          <p:nvPr/>
        </p:nvSpPr>
        <p:spPr>
          <a:xfrm>
            <a:off x="7061200" y="1178090"/>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分管财务院领导审核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9" name="矩形: 圆角 65"/>
          <p:cNvSpPr/>
          <p:nvPr/>
        </p:nvSpPr>
        <p:spPr>
          <a:xfrm>
            <a:off x="8393430" y="1178090"/>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院长审核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30" name="箭头: 右 62"/>
          <p:cNvSpPr/>
          <p:nvPr/>
        </p:nvSpPr>
        <p:spPr>
          <a:xfrm>
            <a:off x="6393180"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1" name="箭头: 右 62"/>
          <p:cNvSpPr/>
          <p:nvPr/>
        </p:nvSpPr>
        <p:spPr>
          <a:xfrm>
            <a:off x="7729855"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2" name="矩形: 圆角 51"/>
          <p:cNvSpPr/>
          <p:nvPr/>
        </p:nvSpPr>
        <p:spPr>
          <a:xfrm>
            <a:off x="2778760" y="1380655"/>
            <a:ext cx="584200"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部门负责人审核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33" name="箭头: 右 62"/>
          <p:cNvSpPr/>
          <p:nvPr/>
        </p:nvSpPr>
        <p:spPr>
          <a:xfrm>
            <a:off x="2108200" y="2005495"/>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4" name="矩形标注 33"/>
          <p:cNvSpPr/>
          <p:nvPr/>
        </p:nvSpPr>
        <p:spPr>
          <a:xfrm>
            <a:off x="6147435" y="204000"/>
            <a:ext cx="1360170" cy="636905"/>
          </a:xfrm>
          <a:prstGeom prst="wedgeRectCallout">
            <a:avLst>
              <a:gd name="adj1" fmla="val 29805"/>
              <a:gd name="adj2" fmla="val 94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五万元以上</a:t>
            </a:r>
            <a:endParaRPr lang="zh-CN" altLang="en-US">
              <a:latin typeface="微软雅黑" panose="020B0503020204020204" pitchFamily="34" charset="-122"/>
              <a:ea typeface="微软雅黑" panose="020B0503020204020204" pitchFamily="34" charset="-122"/>
            </a:endParaRPr>
          </a:p>
        </p:txBody>
      </p:sp>
      <p:sp>
        <p:nvSpPr>
          <p:cNvPr id="35" name="矩形标注 34"/>
          <p:cNvSpPr/>
          <p:nvPr/>
        </p:nvSpPr>
        <p:spPr>
          <a:xfrm>
            <a:off x="4363720" y="795185"/>
            <a:ext cx="1365250" cy="585470"/>
          </a:xfrm>
          <a:prstGeom prst="wedgeRectCallout">
            <a:avLst>
              <a:gd name="adj1" fmla="val 53017"/>
              <a:gd name="adj2" fmla="val 785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五千元以上</a:t>
            </a:r>
            <a:endParaRPr lang="zh-CN" altLang="en-US">
              <a:latin typeface="微软雅黑" panose="020B0503020204020204" pitchFamily="34" charset="-122"/>
              <a:ea typeface="微软雅黑" panose="020B0503020204020204" pitchFamily="34" charset="-122"/>
            </a:endParaRPr>
          </a:p>
        </p:txBody>
      </p:sp>
      <p:sp>
        <p:nvSpPr>
          <p:cNvPr id="7" name="矩形标注 6"/>
          <p:cNvSpPr/>
          <p:nvPr/>
        </p:nvSpPr>
        <p:spPr>
          <a:xfrm>
            <a:off x="7610475" y="204000"/>
            <a:ext cx="1367790" cy="636905"/>
          </a:xfrm>
          <a:prstGeom prst="wedgeRectCallout">
            <a:avLst>
              <a:gd name="adj1" fmla="val 29805"/>
              <a:gd name="adj2" fmla="val 94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十万元以上</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4" grpId="0" bldLvl="0" animBg="1"/>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795469" y="413281"/>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smtClean="0">
                <a:solidFill>
                  <a:schemeClr val="accent1"/>
                </a:solidFill>
                <a:latin typeface="微软雅黑" panose="020B0503020204020204" pitchFamily="34" charset="-122"/>
                <a:ea typeface="微软雅黑" panose="020B0503020204020204" pitchFamily="34" charset="-122"/>
              </a:rPr>
              <a:t>系统简介</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30555" y="1151890"/>
            <a:ext cx="5991860" cy="3761740"/>
          </a:xfrm>
          <a:prstGeom prst="rect">
            <a:avLst/>
          </a:prstGeom>
          <a:noFill/>
        </p:spPr>
        <p:txBody>
          <a:bodyPr wrap="square" lIns="68584" tIns="34291" rIns="68584" bIns="34291" rtlCol="0">
            <a:spAutoFit/>
          </a:bodyPr>
          <a:lstStyle/>
          <a:p>
            <a:pPr marL="0" marR="0" lvl="0" indent="-565150" algn="l" defTabSz="685800" rtl="0" fontAlgn="base">
              <a:lnSpc>
                <a:spcPct val="150000"/>
              </a:lnSpc>
              <a:spcBef>
                <a:spcPct val="0"/>
              </a:spcBef>
              <a:spcAft>
                <a:spcPct val="0"/>
              </a:spcAft>
              <a:buClrTx/>
              <a:buSzTx/>
              <a:buFont typeface="Arial" panose="020B0604020202020204" pitchFamily="34" charset="0"/>
              <a:buNone/>
              <a:defRPr/>
            </a:pP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noProof="0" smtClean="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网上报销与审批系统是学校教师在网上完成财务报销的平台，教师通过网上报销与审批系统，严格限制教师在允许使用经费的权限范围内，根据实际需要进行出差、公务接待、日常等事项的事前审批及网上报销单据的填写，通过自定义审核流程完成单据审核及带有领导数字签名的报销单打印，</a:t>
            </a:r>
            <a:r>
              <a:rPr lang="zh-CN" altLang="en-US" sz="1600" noProof="0" smtClean="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无需排队，直接办理，方便快捷。</a:t>
            </a:r>
            <a:r>
              <a:rPr lang="zh-CN" altLang="en-US" sz="1600" noProof="0" smtClean="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网上报销与审批系统借助信息化手段及</a:t>
            </a:r>
            <a:r>
              <a:rPr lang="en-US" altLang="zh-CN" sz="1600" noProof="0" smtClean="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IT</a:t>
            </a:r>
            <a:r>
              <a:rPr lang="zh-CN" altLang="en-US" sz="1600" noProof="0" smtClean="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等设备，针对来函及原始凭证支持手机拍照及选择电脑端图片等多种图片上传方式；针对教师本人科研经费的使用情况可以方便快捷的查询；针对各项业务的办理过程可以清晰了解；针对领导审批事项给予待办业务提醒等。</a:t>
            </a:r>
            <a:endParaRPr lang="zh-CN" altLang="en-US" sz="16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07117" y="1041754"/>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080434" y="575581"/>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9" name="组合 28"/>
          <p:cNvGrpSpPr/>
          <p:nvPr/>
        </p:nvGrpSpPr>
        <p:grpSpPr>
          <a:xfrm>
            <a:off x="5095214" y="575808"/>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2" name="组合 31"/>
          <p:cNvGrpSpPr/>
          <p:nvPr/>
        </p:nvGrpSpPr>
        <p:grpSpPr>
          <a:xfrm>
            <a:off x="5598650" y="575581"/>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5" name="组合 34"/>
          <p:cNvGrpSpPr/>
          <p:nvPr/>
        </p:nvGrpSpPr>
        <p:grpSpPr>
          <a:xfrm>
            <a:off x="4086482" y="575581"/>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8" name="组合 37"/>
          <p:cNvGrpSpPr/>
          <p:nvPr/>
        </p:nvGrpSpPr>
        <p:grpSpPr>
          <a:xfrm>
            <a:off x="4590538" y="575581"/>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11" grpId="0" bldLvl="0" animBg="1"/>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4884420" cy="521970"/>
          </a:xfrm>
          <a:prstGeom prst="rect">
            <a:avLst/>
          </a:prstGeom>
          <a:noFill/>
          <a:ln w="9525">
            <a:noFill/>
          </a:ln>
        </p:spPr>
        <p:txBody>
          <a:bodyPr wrap="square" anchor="t">
            <a:spAutoFit/>
          </a:bodyPr>
          <a:lstStyle/>
          <a:p>
            <a:r>
              <a:rPr lang="zh-CN" altLang="en-US" sz="2800" dirty="0">
                <a:solidFill>
                  <a:srgbClr val="262626"/>
                </a:solidFill>
                <a:latin typeface="微软雅黑" panose="020B0503020204020204" pitchFamily="34" charset="-122"/>
                <a:ea typeface="微软雅黑" panose="020B0503020204020204" pitchFamily="34" charset="-122"/>
              </a:rPr>
              <a:t>非科研类网上报销</a:t>
            </a:r>
            <a:endParaRPr lang="zh-CN" altLang="en-US" sz="2800" dirty="0">
              <a:solidFill>
                <a:srgbClr val="262626"/>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427953" y="3162668"/>
            <a:ext cx="9038590" cy="1938020"/>
          </a:xfrm>
          <a:prstGeom prst="rect">
            <a:avLst/>
          </a:prstGeom>
          <a:noFill/>
          <a:ln w="9525">
            <a:noFill/>
          </a:ln>
        </p:spPr>
        <p:txBody>
          <a:bodyPr wrap="square" anchor="t">
            <a:spAutoFit/>
          </a:bodyPr>
          <a:lstStyle/>
          <a:p>
            <a:pPr fontAlgn="auto">
              <a:lnSpc>
                <a:spcPct val="150000"/>
              </a:lnSpc>
            </a:pPr>
            <a:r>
              <a:rPr lang="zh-CN" altLang="en-US" sz="1600" b="1" dirty="0">
                <a:latin typeface="微软雅黑" panose="020B0503020204020204" pitchFamily="34" charset="-122"/>
                <a:ea typeface="微软雅黑" panose="020B0503020204020204" pitchFamily="34" charset="-122"/>
                <a:sym typeface="+mn-ea"/>
              </a:rPr>
              <a:t>说明</a:t>
            </a:r>
            <a:r>
              <a:rPr lang="zh-CN" altLang="en-US" sz="1600" b="1" dirty="0" smtClean="0">
                <a:latin typeface="微软雅黑" panose="020B0503020204020204" pitchFamily="34" charset="-122"/>
                <a:ea typeface="微软雅黑" panose="020B0503020204020204" pitchFamily="34" charset="-122"/>
                <a:sym typeface="+mn-ea"/>
              </a:rPr>
              <a:t>：</a:t>
            </a:r>
            <a:endParaRPr lang="zh-CN" altLang="en-US" sz="16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latin typeface="微软雅黑" panose="020B0503020204020204" pitchFamily="34" charset="-122"/>
                <a:ea typeface="微软雅黑" panose="020B0503020204020204" pitchFamily="34" charset="-122"/>
                <a:sym typeface="+mn-ea"/>
              </a:rPr>
              <a:t>       1.</a:t>
            </a:r>
            <a:r>
              <a:rPr lang="zh-CN" altLang="en-US" sz="1600" dirty="0" smtClean="0">
                <a:latin typeface="微软雅黑" panose="020B0503020204020204" pitchFamily="34" charset="-122"/>
                <a:ea typeface="微软雅黑" panose="020B0503020204020204" pitchFamily="34" charset="-122"/>
                <a:sym typeface="+mn-ea"/>
              </a:rPr>
              <a:t>对于二级学院部门负责人报销，部门负责人为另一位领导审核；</a:t>
            </a:r>
            <a:endParaRPr lang="en-US" altLang="zh-CN" sz="1600" dirty="0" smtClean="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solidFill>
                  <a:schemeClr val="tx1"/>
                </a:solidFill>
                <a:latin typeface="微软雅黑" panose="020B0503020204020204" pitchFamily="34" charset="-122"/>
                <a:ea typeface="微软雅黑" panose="020B0503020204020204" pitchFamily="34" charset="-122"/>
                <a:sym typeface="+mn-ea"/>
              </a:rPr>
              <a:t>       2.</a:t>
            </a:r>
            <a:r>
              <a:rPr lang="zh-CN" altLang="en-US" sz="1600" dirty="0" smtClean="0">
                <a:latin typeface="微软雅黑" panose="020B0503020204020204" pitchFamily="34" charset="-122"/>
                <a:ea typeface="微软雅黑" panose="020B0503020204020204" pitchFamily="34" charset="-122"/>
                <a:sym typeface="+mn-ea"/>
              </a:rPr>
              <a:t>对于行政部门，需要由副职审批，如果没有副职，则自动通过；</a:t>
            </a:r>
            <a:endParaRPr lang="en-US" altLang="zh-CN" sz="1600" dirty="0" smtClean="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smtClean="0">
                <a:latin typeface="微软雅黑" panose="020B0503020204020204" pitchFamily="34" charset="-122"/>
                <a:ea typeface="微软雅黑" panose="020B0503020204020204" pitchFamily="34" charset="-122"/>
                <a:sym typeface="+mn-ea"/>
              </a:rPr>
              <a:t>       3.</a:t>
            </a:r>
            <a:r>
              <a:rPr lang="zh-CN" altLang="en-US" sz="1600" dirty="0" smtClean="0">
                <a:latin typeface="微软雅黑" panose="020B0503020204020204" pitchFamily="34" charset="-122"/>
                <a:ea typeface="微软雅黑" panose="020B0503020204020204" pitchFamily="34" charset="-122"/>
                <a:sym typeface="+mn-ea"/>
              </a:rPr>
              <a:t>如果报销费用为工会经费，部门负责人特定为工会专职副主席审核；</a:t>
            </a:r>
            <a:endParaRPr lang="zh-CN" altLang="en-US" sz="1600" dirty="0" smtClean="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1600" dirty="0">
                <a:solidFill>
                  <a:schemeClr val="tx1"/>
                </a:solidFill>
                <a:latin typeface="微软雅黑" panose="020B0503020204020204" pitchFamily="34" charset="-122"/>
                <a:ea typeface="微软雅黑" panose="020B0503020204020204" pitchFamily="34" charset="-122"/>
                <a:sym typeface="+mn-ea"/>
              </a:rPr>
              <a:t>       4.</a:t>
            </a:r>
            <a:r>
              <a:rPr lang="zh-CN" altLang="en-US" sz="1600" dirty="0">
                <a:solidFill>
                  <a:schemeClr val="tx1"/>
                </a:solidFill>
                <a:latin typeface="微软雅黑" panose="020B0503020204020204" pitchFamily="34" charset="-122"/>
                <a:ea typeface="微软雅黑" panose="020B0503020204020204" pitchFamily="34" charset="-122"/>
                <a:sym typeface="+mn-ea"/>
              </a:rPr>
              <a:t>根据单位性质不同，财务处负责人审核一步由财务处正职或者财务处副职审核；</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
        <p:nvSpPr>
          <p:cNvPr id="21" name="矩形: 圆角 3"/>
          <p:cNvSpPr/>
          <p:nvPr/>
        </p:nvSpPr>
        <p:spPr>
          <a:xfrm>
            <a:off x="154940" y="1381290"/>
            <a:ext cx="584835"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w="0"/>
                <a:solidFill>
                  <a:srgbClr val="17406D">
                    <a:lumMod val="50000"/>
                  </a:srgbClr>
                </a:solidFill>
                <a:effectLst/>
                <a:uLnTx/>
                <a:uFillTx/>
                <a:latin typeface="Century Gothic" panose="020B0502020202020204"/>
                <a:ea typeface="微软雅黑" panose="020B0503020204020204" pitchFamily="34" charset="-122"/>
                <a:cs typeface="+mn-cs"/>
              </a:rPr>
              <a:t>部门负责人申请</a:t>
            </a:r>
            <a:endParaRPr kumimoji="0" lang="zh-CN" altLang="zh-CN"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2" name="矩形: 圆角 51"/>
          <p:cNvSpPr/>
          <p:nvPr/>
        </p:nvSpPr>
        <p:spPr>
          <a:xfrm>
            <a:off x="1487170" y="1381290"/>
            <a:ext cx="584200"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财务预审</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3" name="矩形: 圆角 52"/>
          <p:cNvSpPr/>
          <p:nvPr/>
        </p:nvSpPr>
        <p:spPr>
          <a:xfrm>
            <a:off x="4397375" y="1381925"/>
            <a:ext cx="584200" cy="193611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财务负责人审核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4" name="箭头: 右 62"/>
          <p:cNvSpPr/>
          <p:nvPr/>
        </p:nvSpPr>
        <p:spPr>
          <a:xfrm>
            <a:off x="816610"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5" name="矩形: 圆角 65"/>
          <p:cNvSpPr/>
          <p:nvPr/>
        </p:nvSpPr>
        <p:spPr>
          <a:xfrm>
            <a:off x="5728970" y="1178090"/>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6" name="箭头: 右 62"/>
          <p:cNvSpPr/>
          <p:nvPr/>
        </p:nvSpPr>
        <p:spPr>
          <a:xfrm>
            <a:off x="3583305"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7" name="箭头: 右 62"/>
          <p:cNvSpPr/>
          <p:nvPr/>
        </p:nvSpPr>
        <p:spPr>
          <a:xfrm>
            <a:off x="5077460"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28" name="矩形: 圆角 65"/>
          <p:cNvSpPr/>
          <p:nvPr/>
        </p:nvSpPr>
        <p:spPr>
          <a:xfrm>
            <a:off x="7061200" y="1178090"/>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分管财务院领导审核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29" name="矩形: 圆角 65"/>
          <p:cNvSpPr/>
          <p:nvPr/>
        </p:nvSpPr>
        <p:spPr>
          <a:xfrm>
            <a:off x="8393430" y="1178090"/>
            <a:ext cx="584835" cy="23437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院长审核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30" name="箭头: 右 62"/>
          <p:cNvSpPr/>
          <p:nvPr/>
        </p:nvSpPr>
        <p:spPr>
          <a:xfrm>
            <a:off x="6393180"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1" name="箭头: 右 62"/>
          <p:cNvSpPr/>
          <p:nvPr/>
        </p:nvSpPr>
        <p:spPr>
          <a:xfrm>
            <a:off x="7729855" y="2006130"/>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2" name="矩形: 圆角 51"/>
          <p:cNvSpPr/>
          <p:nvPr/>
        </p:nvSpPr>
        <p:spPr>
          <a:xfrm>
            <a:off x="2778760" y="1380655"/>
            <a:ext cx="584200" cy="1937385"/>
          </a:xfrm>
          <a:prstGeom prst="roundRect">
            <a:avLst/>
          </a:prstGeom>
          <a:solidFill>
            <a:sysClr val="window" lastClr="FFFFFF"/>
          </a:solidFill>
          <a:ln w="25400" cap="flat" cmpd="sng" algn="ctr">
            <a:solidFill>
              <a:srgbClr val="009DD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rPr>
              <a:t>部门负责人审核</a:t>
            </a:r>
            <a:endParaRPr kumimoji="0" lang="zh-CN" altLang="en-US" sz="1600" b="0" i="0" u="none" strike="noStrike" kern="0" cap="none" spc="0" normalizeH="0" baseline="0" noProof="0" dirty="0">
              <a:ln w="0"/>
              <a:solidFill>
                <a:srgbClr val="17406D">
                  <a:lumMod val="50000"/>
                </a:srgbClr>
              </a:solidFill>
              <a:effectLst/>
              <a:uLnTx/>
              <a:uFillTx/>
              <a:latin typeface="Century Gothic" panose="020B0502020202020204"/>
              <a:ea typeface="微软雅黑" panose="020B0503020204020204" pitchFamily="34" charset="-122"/>
              <a:cs typeface="+mn-cs"/>
            </a:endParaRPr>
          </a:p>
        </p:txBody>
      </p:sp>
      <p:sp>
        <p:nvSpPr>
          <p:cNvPr id="33" name="箭头: 右 62"/>
          <p:cNvSpPr/>
          <p:nvPr/>
        </p:nvSpPr>
        <p:spPr>
          <a:xfrm>
            <a:off x="2108200" y="2005495"/>
            <a:ext cx="593090" cy="315595"/>
          </a:xfrm>
          <a:prstGeom prst="rightArrow">
            <a:avLst/>
          </a:prstGeom>
          <a:gradFill rotWithShape="1">
            <a:gsLst>
              <a:gs pos="0">
                <a:srgbClr val="0F6FC6">
                  <a:tint val="100000"/>
                  <a:shade val="100000"/>
                  <a:satMod val="130000"/>
                </a:srgbClr>
              </a:gs>
              <a:gs pos="100000">
                <a:srgbClr val="0F6FC6">
                  <a:tint val="50000"/>
                  <a:shade val="100000"/>
                  <a:satMod val="350000"/>
                </a:srgbClr>
              </a:gs>
            </a:gsLst>
            <a:lin ang="16200000" scaled="0"/>
          </a:gradFill>
          <a:ln w="9525" cap="flat" cmpd="sng" algn="ctr">
            <a:solidFill>
              <a:srgbClr val="0F6F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Century Gothic" panose="020B0502020202020204"/>
              <a:ea typeface="微软雅黑" panose="020B0503020204020204" pitchFamily="34" charset="-122"/>
              <a:cs typeface="+mn-cs"/>
            </a:endParaRPr>
          </a:p>
        </p:txBody>
      </p:sp>
      <p:sp>
        <p:nvSpPr>
          <p:cNvPr id="34" name="矩形标注 33"/>
          <p:cNvSpPr/>
          <p:nvPr/>
        </p:nvSpPr>
        <p:spPr>
          <a:xfrm>
            <a:off x="6147435" y="204000"/>
            <a:ext cx="1360170" cy="636905"/>
          </a:xfrm>
          <a:prstGeom prst="wedgeRectCallout">
            <a:avLst>
              <a:gd name="adj1" fmla="val 29805"/>
              <a:gd name="adj2" fmla="val 94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五万元以上</a:t>
            </a:r>
            <a:endParaRPr lang="zh-CN" altLang="en-US">
              <a:latin typeface="微软雅黑" panose="020B0503020204020204" pitchFamily="34" charset="-122"/>
              <a:ea typeface="微软雅黑" panose="020B0503020204020204" pitchFamily="34" charset="-122"/>
            </a:endParaRPr>
          </a:p>
        </p:txBody>
      </p:sp>
      <p:sp>
        <p:nvSpPr>
          <p:cNvPr id="7" name="矩形标注 6"/>
          <p:cNvSpPr/>
          <p:nvPr/>
        </p:nvSpPr>
        <p:spPr>
          <a:xfrm>
            <a:off x="7610475" y="204000"/>
            <a:ext cx="1367790" cy="636905"/>
          </a:xfrm>
          <a:prstGeom prst="wedgeRectCallout">
            <a:avLst>
              <a:gd name="adj1" fmla="val 29805"/>
              <a:gd name="adj2" fmla="val 94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十万元以上</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bldLvl="0" animBg="1"/>
      <p:bldP spid="34" grpId="0" bldLvl="0" animBg="1"/>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 y="945642"/>
            <a:ext cx="8161294" cy="3980600"/>
          </a:xfrm>
          <a:prstGeom prst="rect">
            <a:avLst/>
          </a:prstGeom>
        </p:spPr>
      </p:pic>
      <p:sp>
        <p:nvSpPr>
          <p:cNvPr id="4" name="矩形 3"/>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6866255" cy="1014730"/>
          </a:xfrm>
          <a:prstGeom prst="rect">
            <a:avLst/>
          </a:prstGeom>
          <a:noFill/>
          <a:ln w="9525">
            <a:noFill/>
          </a:ln>
        </p:spPr>
        <p:txBody>
          <a:bodyPr wrap="square" anchor="t">
            <a:spAutoFit/>
          </a:bodyPr>
          <a:lstStyle/>
          <a:p>
            <a:r>
              <a:rPr lang="zh-CN" altLang="zh-CN" sz="3200" dirty="0">
                <a:solidFill>
                  <a:srgbClr val="262626"/>
                </a:solidFill>
                <a:latin typeface="微软雅黑" panose="020B0503020204020204" pitchFamily="34" charset="-122"/>
                <a:ea typeface="微软雅黑" panose="020B0503020204020204" pitchFamily="34" charset="-122"/>
                <a:sym typeface="+mn-ea"/>
              </a:rPr>
              <a:t>日常报销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申请</a:t>
            </a:r>
            <a:r>
              <a:rPr lang="zh-CN" altLang="en-US" sz="2800" dirty="0" smtClean="0">
                <a:solidFill>
                  <a:srgbClr val="262626"/>
                </a:solidFill>
                <a:latin typeface="微软雅黑" panose="020B0503020204020204" pitchFamily="34" charset="-122"/>
                <a:ea typeface="微软雅黑" panose="020B0503020204020204" pitchFamily="34" charset="-122"/>
                <a:sym typeface="+mn-ea"/>
              </a:rPr>
              <a:t>列表</a:t>
            </a:r>
            <a:endParaRPr lang="zh-CN" altLang="zh-CN" sz="2800" dirty="0">
              <a:solidFill>
                <a:srgbClr val="262626"/>
              </a:solidFill>
              <a:latin typeface="微软雅黑" panose="020B0503020204020204" pitchFamily="34" charset="-122"/>
              <a:ea typeface="微软雅黑" panose="020B0503020204020204" pitchFamily="34" charset="-122"/>
              <a:sym typeface="+mn-ea"/>
            </a:endParaRPr>
          </a:p>
          <a:p>
            <a:endParaRPr lang="zh-CN" altLang="zh-CN" sz="2800" dirty="0">
              <a:solidFill>
                <a:srgbClr val="262626"/>
              </a:solidFill>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2483485" y="2730500"/>
            <a:ext cx="4536440" cy="1785620"/>
            <a:chOff x="3911" y="4300"/>
            <a:chExt cx="7144" cy="2812"/>
          </a:xfrm>
        </p:grpSpPr>
        <p:sp>
          <p:nvSpPr>
            <p:cNvPr id="10" name="圆角矩形 9"/>
            <p:cNvSpPr/>
            <p:nvPr/>
          </p:nvSpPr>
          <p:spPr>
            <a:xfrm>
              <a:off x="3911" y="4300"/>
              <a:ext cx="7144" cy="281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4"/>
            <p:cNvSpPr txBox="1"/>
            <p:nvPr/>
          </p:nvSpPr>
          <p:spPr>
            <a:xfrm>
              <a:off x="4127" y="4526"/>
              <a:ext cx="6928" cy="2179"/>
            </a:xfrm>
            <a:prstGeom prst="rect">
              <a:avLst/>
            </a:prstGeom>
            <a:noFill/>
            <a:ln w="9525">
              <a:noFill/>
            </a:ln>
          </p:spPr>
          <p:txBody>
            <a:bodyPr wrap="square" anchor="t">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、报销费用超标控制，实现项目经费可控</a:t>
              </a:r>
              <a:r>
                <a:rPr lang="zh-CN" altLang="en-US" sz="1400" dirty="0" smtClean="0">
                  <a:solidFill>
                    <a:schemeClr val="bg1"/>
                  </a:solidFill>
                  <a:latin typeface="微软雅黑" panose="020B0503020204020204" pitchFamily="34" charset="-122"/>
                  <a:ea typeface="微软雅黑" panose="020B0503020204020204" pitchFamily="34" charset="-122"/>
                </a:rPr>
                <a:t>化。</a:t>
              </a:r>
              <a:endParaRPr lang="zh-CN" altLang="en-US" sz="14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、选择一条项目信息，点击【下一步】，进入报销信息填写页面；</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mn-ea"/>
                </a:rPr>
                <a:t>点击【返回列表】，进入报销信息列表页面；</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6033770" cy="1014730"/>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日常报销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a:solidFill>
                  <a:srgbClr val="262626"/>
                </a:solidFill>
                <a:latin typeface="微软雅黑" panose="020B0503020204020204" pitchFamily="34" charset="-122"/>
                <a:ea typeface="微软雅黑" panose="020B0503020204020204" pitchFamily="34" charset="-122"/>
                <a:sym typeface="+mn-ea"/>
              </a:rPr>
              <a:t>申请</a:t>
            </a:r>
            <a:endParaRPr lang="zh-CN" altLang="zh-CN" sz="2800" dirty="0">
              <a:solidFill>
                <a:srgbClr val="262626"/>
              </a:solidFill>
              <a:latin typeface="微软雅黑" panose="020B0503020204020204" pitchFamily="34" charset="-122"/>
              <a:ea typeface="微软雅黑" panose="020B0503020204020204" pitchFamily="34" charset="-122"/>
              <a:sym typeface="+mn-ea"/>
            </a:endParaRPr>
          </a:p>
          <a:p>
            <a:endParaRPr lang="zh-CN" altLang="zh-CN" sz="2800" dirty="0">
              <a:solidFill>
                <a:srgbClr val="262626"/>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33095" y="1016635"/>
            <a:ext cx="7708265" cy="3926205"/>
          </a:xfrm>
          <a:prstGeom prst="rect">
            <a:avLst/>
          </a:prstGeom>
        </p:spPr>
      </p:pic>
      <p:grpSp>
        <p:nvGrpSpPr>
          <p:cNvPr id="6" name="组合 5"/>
          <p:cNvGrpSpPr/>
          <p:nvPr/>
        </p:nvGrpSpPr>
        <p:grpSpPr>
          <a:xfrm>
            <a:off x="2203450" y="2499995"/>
            <a:ext cx="7237730" cy="480695"/>
            <a:chOff x="3470" y="3824"/>
            <a:chExt cx="11398" cy="757"/>
          </a:xfrm>
        </p:grpSpPr>
        <p:sp>
          <p:nvSpPr>
            <p:cNvPr id="7" name="圆角矩形 6"/>
            <p:cNvSpPr/>
            <p:nvPr/>
          </p:nvSpPr>
          <p:spPr>
            <a:xfrm>
              <a:off x="4944" y="3824"/>
              <a:ext cx="7598" cy="75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470" y="3837"/>
              <a:ext cx="11398" cy="652"/>
              <a:chOff x="3470" y="3937"/>
              <a:chExt cx="11398" cy="652"/>
            </a:xfrm>
          </p:grpSpPr>
          <p:sp>
            <p:nvSpPr>
              <p:cNvPr id="159" name=" 159"/>
              <p:cNvSpPr/>
              <p:nvPr/>
            </p:nvSpPr>
            <p:spPr>
              <a:xfrm>
                <a:off x="3470" y="4218"/>
                <a:ext cx="1474" cy="12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225" name="文本框 24"/>
              <p:cNvSpPr txBox="1"/>
              <p:nvPr/>
            </p:nvSpPr>
            <p:spPr>
              <a:xfrm>
                <a:off x="4944" y="3937"/>
                <a:ext cx="9924" cy="652"/>
              </a:xfrm>
              <a:prstGeom prst="rect">
                <a:avLst/>
              </a:prstGeom>
              <a:noFill/>
              <a:ln w="9525">
                <a:noFill/>
              </a:ln>
            </p:spPr>
            <p:txBody>
              <a:bodyPr wrap="square"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报销单、发票等上传支持手机拍照，实现附件上传高效化。</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6797040" cy="1014730"/>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差旅费</a:t>
            </a:r>
            <a:r>
              <a:rPr lang="zh-CN" altLang="zh-CN" sz="3200" dirty="0" smtClean="0">
                <a:solidFill>
                  <a:srgbClr val="262626"/>
                </a:solidFill>
                <a:latin typeface="微软雅黑" panose="020B0503020204020204" pitchFamily="34" charset="-122"/>
                <a:ea typeface="微软雅黑" panose="020B0503020204020204" pitchFamily="34" charset="-122"/>
                <a:sym typeface="+mn-ea"/>
              </a:rPr>
              <a:t>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申请</a:t>
            </a:r>
            <a:r>
              <a:rPr lang="zh-CN" altLang="en-US" sz="2800" dirty="0" smtClean="0">
                <a:solidFill>
                  <a:srgbClr val="262626"/>
                </a:solidFill>
                <a:latin typeface="微软雅黑" panose="020B0503020204020204" pitchFamily="34" charset="-122"/>
                <a:ea typeface="微软雅黑" panose="020B0503020204020204" pitchFamily="34" charset="-122"/>
                <a:sym typeface="+mn-ea"/>
              </a:rPr>
              <a:t>列表</a:t>
            </a:r>
            <a:endParaRPr lang="zh-CN" altLang="zh-CN" sz="2800" dirty="0">
              <a:solidFill>
                <a:srgbClr val="262626"/>
              </a:solidFill>
              <a:latin typeface="微软雅黑" panose="020B0503020204020204" pitchFamily="34" charset="-122"/>
              <a:ea typeface="微软雅黑" panose="020B0503020204020204" pitchFamily="34" charset="-122"/>
              <a:sym typeface="+mn-ea"/>
            </a:endParaRPr>
          </a:p>
          <a:p>
            <a:endParaRPr lang="zh-CN" altLang="zh-CN" sz="2800" dirty="0">
              <a:solidFill>
                <a:srgbClr val="262626"/>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5576" y="987574"/>
            <a:ext cx="7912613" cy="389843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6449695" cy="1445260"/>
          </a:xfrm>
          <a:prstGeom prst="rect">
            <a:avLst/>
          </a:prstGeom>
          <a:noFill/>
          <a:ln w="9525">
            <a:noFill/>
          </a:ln>
        </p:spPr>
        <p:txBody>
          <a:bodyPr wrap="square" anchor="t">
            <a:spAutoFit/>
          </a:bodyPr>
          <a:lstStyle/>
          <a:p>
            <a:r>
              <a:rPr lang="zh-CN" altLang="en-US" sz="3200" dirty="0" smtClean="0">
                <a:solidFill>
                  <a:srgbClr val="262626"/>
                </a:solidFill>
                <a:latin typeface="微软雅黑" panose="020B0503020204020204" pitchFamily="34" charset="-122"/>
                <a:ea typeface="微软雅黑" panose="020B0503020204020204" pitchFamily="34" charset="-122"/>
                <a:sym typeface="+mn-ea"/>
              </a:rPr>
              <a:t>差旅费</a:t>
            </a:r>
            <a:r>
              <a:rPr lang="zh-CN" altLang="zh-CN" sz="3200" dirty="0" smtClean="0">
                <a:solidFill>
                  <a:srgbClr val="262626"/>
                </a:solidFill>
                <a:latin typeface="微软雅黑" panose="020B0503020204020204" pitchFamily="34" charset="-122"/>
                <a:ea typeface="微软雅黑" panose="020B0503020204020204" pitchFamily="34" charset="-122"/>
                <a:sym typeface="+mn-ea"/>
              </a:rPr>
              <a:t>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申请</a:t>
            </a:r>
            <a:endParaRPr lang="zh-CN" altLang="zh-CN" sz="2800" dirty="0">
              <a:solidFill>
                <a:srgbClr val="262626"/>
              </a:solidFill>
              <a:latin typeface="微软雅黑" panose="020B0503020204020204" pitchFamily="34" charset="-122"/>
              <a:ea typeface="微软雅黑" panose="020B0503020204020204" pitchFamily="34" charset="-122"/>
              <a:sym typeface="+mn-ea"/>
            </a:endParaRPr>
          </a:p>
          <a:p>
            <a:endParaRPr lang="zh-CN" altLang="zh-CN" sz="2800" dirty="0">
              <a:solidFill>
                <a:srgbClr val="262626"/>
              </a:solidFill>
              <a:latin typeface="微软雅黑" panose="020B0503020204020204" pitchFamily="34" charset="-122"/>
              <a:ea typeface="微软雅黑" panose="020B0503020204020204" pitchFamily="34" charset="-122"/>
              <a:sym typeface="+mn-ea"/>
            </a:endParaRPr>
          </a:p>
          <a:p>
            <a:endParaRPr lang="zh-CN" altLang="zh-CN" sz="2800" dirty="0">
              <a:solidFill>
                <a:srgbClr val="262626"/>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568960" y="897890"/>
            <a:ext cx="7958424" cy="4176031"/>
          </a:xfrm>
          <a:prstGeom prst="rect">
            <a:avLst/>
          </a:prstGeom>
        </p:spPr>
      </p:pic>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5173980" cy="1568450"/>
          </a:xfrm>
          <a:prstGeom prst="rect">
            <a:avLst/>
          </a:prstGeom>
          <a:noFill/>
          <a:ln w="9525">
            <a:noFill/>
          </a:ln>
        </p:spPr>
        <p:txBody>
          <a:bodyPr wrap="square" anchor="t">
            <a:spAutoFit/>
          </a:bodyPr>
          <a:lstStyle/>
          <a:p>
            <a:r>
              <a:rPr lang="zh-CN" altLang="en-US" sz="3200" dirty="0" smtClean="0">
                <a:solidFill>
                  <a:srgbClr val="262626"/>
                </a:solidFill>
                <a:latin typeface="微软雅黑" panose="020B0503020204020204" pitchFamily="34" charset="-122"/>
                <a:ea typeface="微软雅黑" panose="020B0503020204020204" pitchFamily="34" charset="-122"/>
                <a:sym typeface="+mn-ea"/>
              </a:rPr>
              <a:t>差旅费报销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a:solidFill>
                  <a:srgbClr val="262626"/>
                </a:solidFill>
                <a:latin typeface="微软雅黑" panose="020B0503020204020204" pitchFamily="34" charset="-122"/>
                <a:ea typeface="微软雅黑" panose="020B0503020204020204" pitchFamily="34" charset="-122"/>
                <a:sym typeface="+mn-ea"/>
              </a:rPr>
              <a:t>审核</a:t>
            </a:r>
            <a:endParaRPr lang="zh-CN" altLang="zh-CN" sz="2800" dirty="0">
              <a:solidFill>
                <a:srgbClr val="262626"/>
              </a:solidFill>
              <a:latin typeface="微软雅黑" panose="020B0503020204020204" pitchFamily="34" charset="-122"/>
              <a:ea typeface="微软雅黑" panose="020B0503020204020204" pitchFamily="34" charset="-122"/>
              <a:sym typeface="+mn-ea"/>
            </a:endParaRPr>
          </a:p>
          <a:p>
            <a:endParaRPr lang="zh-CN" altLang="en-US" sz="3200" dirty="0">
              <a:solidFill>
                <a:srgbClr val="262626"/>
              </a:solidFill>
              <a:latin typeface="微软雅黑" panose="020B0503020204020204" pitchFamily="34" charset="-122"/>
              <a:ea typeface="微软雅黑" panose="020B0503020204020204" pitchFamily="34" charset="-122"/>
            </a:endParaRPr>
          </a:p>
          <a:p>
            <a:endParaRPr lang="zh-CN" altLang="en-US" sz="3200" dirty="0">
              <a:solidFill>
                <a:srgbClr val="262626"/>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56920" y="961390"/>
            <a:ext cx="7629525" cy="4069080"/>
          </a:xfrm>
          <a:prstGeom prst="rect">
            <a:avLst/>
          </a:prstGeom>
        </p:spPr>
      </p:pic>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4"/>
          <p:cNvSpPr txBox="1"/>
          <p:nvPr/>
        </p:nvSpPr>
        <p:spPr>
          <a:xfrm>
            <a:off x="1323340" y="257810"/>
            <a:ext cx="6797040" cy="1014730"/>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公务接待费</a:t>
            </a:r>
            <a:r>
              <a:rPr lang="zh-CN" altLang="zh-CN" sz="3200" dirty="0" smtClean="0">
                <a:solidFill>
                  <a:srgbClr val="262626"/>
                </a:solidFill>
                <a:latin typeface="微软雅黑" panose="020B0503020204020204" pitchFamily="34" charset="-122"/>
                <a:ea typeface="微软雅黑" panose="020B0503020204020204" pitchFamily="34" charset="-122"/>
                <a:sym typeface="+mn-ea"/>
              </a:rPr>
              <a:t>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申请</a:t>
            </a:r>
            <a:r>
              <a:rPr lang="zh-CN" altLang="en-US" sz="2800" dirty="0" smtClean="0">
                <a:solidFill>
                  <a:srgbClr val="262626"/>
                </a:solidFill>
                <a:latin typeface="微软雅黑" panose="020B0503020204020204" pitchFamily="34" charset="-122"/>
                <a:ea typeface="微软雅黑" panose="020B0503020204020204" pitchFamily="34" charset="-122"/>
                <a:sym typeface="+mn-ea"/>
              </a:rPr>
              <a:t>列表</a:t>
            </a:r>
            <a:endParaRPr lang="zh-CN" altLang="zh-CN" sz="2800" dirty="0">
              <a:solidFill>
                <a:srgbClr val="262626"/>
              </a:solidFill>
              <a:latin typeface="微软雅黑" panose="020B0503020204020204" pitchFamily="34" charset="-122"/>
              <a:ea typeface="微软雅黑" panose="020B0503020204020204" pitchFamily="34" charset="-122"/>
              <a:sym typeface="+mn-ea"/>
            </a:endParaRPr>
          </a:p>
          <a:p>
            <a:endParaRPr lang="zh-CN" altLang="zh-CN" sz="2800" dirty="0">
              <a:solidFill>
                <a:srgbClr val="262626"/>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516255" y="928370"/>
            <a:ext cx="7884058" cy="417767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6449695"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公务接待费</a:t>
            </a:r>
            <a:r>
              <a:rPr lang="zh-CN" altLang="zh-CN" sz="3200" dirty="0" smtClean="0">
                <a:solidFill>
                  <a:srgbClr val="262626"/>
                </a:solidFill>
                <a:latin typeface="微软雅黑" panose="020B0503020204020204" pitchFamily="34" charset="-122"/>
                <a:ea typeface="微软雅黑" panose="020B0503020204020204" pitchFamily="34" charset="-122"/>
                <a:sym typeface="+mn-ea"/>
              </a:rPr>
              <a:t>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申请</a:t>
            </a:r>
            <a:endParaRPr lang="zh-CN" altLang="zh-CN" sz="2800" dirty="0" smtClean="0">
              <a:solidFill>
                <a:srgbClr val="262626"/>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499110" y="1013460"/>
            <a:ext cx="7884058" cy="4038105"/>
          </a:xfrm>
          <a:prstGeom prst="rect">
            <a:avLst/>
          </a:prstGeom>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7402830"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公务接待费</a:t>
            </a:r>
            <a:r>
              <a:rPr lang="zh-CN" altLang="zh-CN" sz="3200" dirty="0" smtClean="0">
                <a:solidFill>
                  <a:srgbClr val="262626"/>
                </a:solidFill>
                <a:latin typeface="微软雅黑" panose="020B0503020204020204" pitchFamily="34" charset="-122"/>
                <a:ea typeface="微软雅黑" panose="020B0503020204020204" pitchFamily="34" charset="-122"/>
                <a:sym typeface="+mn-ea"/>
              </a:rPr>
              <a:t>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申请</a:t>
            </a:r>
            <a:endParaRPr lang="zh-CN" altLang="zh-CN" sz="2800" dirty="0" smtClean="0">
              <a:solidFill>
                <a:srgbClr val="262626"/>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97180" y="1031875"/>
            <a:ext cx="8084820" cy="3935730"/>
          </a:xfrm>
          <a:prstGeom prst="rect">
            <a:avLst/>
          </a:prstGeom>
        </p:spPr>
      </p:pic>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6234430"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公务接待费</a:t>
            </a:r>
            <a:r>
              <a:rPr lang="zh-CN" altLang="zh-CN" sz="3200" dirty="0" smtClean="0">
                <a:solidFill>
                  <a:srgbClr val="262626"/>
                </a:solidFill>
                <a:latin typeface="微软雅黑" panose="020B0503020204020204" pitchFamily="34" charset="-122"/>
                <a:ea typeface="微软雅黑" panose="020B0503020204020204" pitchFamily="34" charset="-122"/>
                <a:sym typeface="+mn-ea"/>
              </a:rPr>
              <a:t>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申请</a:t>
            </a:r>
            <a:endParaRPr lang="zh-CN" altLang="zh-CN" sz="2800" dirty="0" smtClean="0">
              <a:solidFill>
                <a:srgbClr val="262626"/>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87020" y="1003300"/>
            <a:ext cx="8218170" cy="3829050"/>
          </a:xfrm>
          <a:prstGeom prst="rect">
            <a:avLst/>
          </a:prstGeom>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0870" y="427355"/>
            <a:ext cx="151066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464213" y="1851670"/>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464213" y="2543866"/>
            <a:ext cx="894259" cy="503555"/>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189630" y="1880856"/>
            <a:ext cx="2777130" cy="459690"/>
            <a:chOff x="4315150" y="953426"/>
            <a:chExt cx="3857250" cy="540057"/>
          </a:xfrm>
        </p:grpSpPr>
        <p:sp>
          <p:nvSpPr>
            <p:cNvPr id="61" name="矩形 60"/>
            <p:cNvSpPr/>
            <p:nvPr/>
          </p:nvSpPr>
          <p:spPr>
            <a:xfrm>
              <a:off x="4841197" y="1036090"/>
              <a:ext cx="2395100" cy="405833"/>
            </a:xfrm>
            <a:prstGeom prst="rect">
              <a:avLst/>
            </a:prstGeom>
            <a:ln w="15875">
              <a:noFill/>
            </a:ln>
          </p:spPr>
          <p:txBody>
            <a:bodyPr wrap="square" lIns="68580" tIns="34290" rIns="68580" bIns="34290">
              <a:spAutoFit/>
            </a:bodyPr>
            <a:lstStyle/>
            <a:p>
              <a:r>
                <a:rPr lang="zh-CN" altLang="en-GB" b="1" dirty="0">
                  <a:solidFill>
                    <a:schemeClr val="tx1">
                      <a:lumMod val="75000"/>
                      <a:lumOff val="25000"/>
                    </a:schemeClr>
                  </a:solidFill>
                  <a:latin typeface="微软雅黑" panose="020B0503020204020204" pitchFamily="34" charset="-122"/>
                  <a:ea typeface="微软雅黑" panose="020B0503020204020204" pitchFamily="34" charset="-122"/>
                </a:rPr>
                <a:t>系统登录</a:t>
              </a:r>
              <a:endParaRPr lang="zh-CN" altLang="en-GB"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153626" y="2593911"/>
            <a:ext cx="2849138" cy="459105"/>
            <a:chOff x="4315150" y="1647579"/>
            <a:chExt cx="3857250" cy="540057"/>
          </a:xfrm>
        </p:grpSpPr>
        <p:sp>
          <p:nvSpPr>
            <p:cNvPr id="64" name="矩形 63"/>
            <p:cNvSpPr/>
            <p:nvPr/>
          </p:nvSpPr>
          <p:spPr>
            <a:xfrm>
              <a:off x="4841196" y="1730243"/>
              <a:ext cx="2827147" cy="406350"/>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科研类</a:t>
              </a:r>
              <a:r>
                <a:rPr lang="zh-CN" altLang="en-GB" b="1" dirty="0" smtClean="0">
                  <a:solidFill>
                    <a:schemeClr val="tx1">
                      <a:lumMod val="75000"/>
                      <a:lumOff val="25000"/>
                    </a:schemeClr>
                  </a:solidFill>
                  <a:latin typeface="微软雅黑" panose="020B0503020204020204" pitchFamily="34" charset="-122"/>
                  <a:ea typeface="微软雅黑" panose="020B0503020204020204" pitchFamily="34" charset="-122"/>
                </a:rPr>
                <a:t>报销</a:t>
              </a:r>
              <a:endParaRPr lang="zh-CN" altLang="en-GB"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 name="组合 1"/>
          <p:cNvGrpSpPr/>
          <p:nvPr/>
        </p:nvGrpSpPr>
        <p:grpSpPr>
          <a:xfrm>
            <a:off x="2464213" y="3249986"/>
            <a:ext cx="894259" cy="521335"/>
            <a:chOff x="2215144" y="927951"/>
            <a:chExt cx="1244730" cy="956962"/>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 name="文本框 9"/>
            <p:cNvSpPr txBox="1"/>
            <p:nvPr/>
          </p:nvSpPr>
          <p:spPr>
            <a:xfrm>
              <a:off x="2393075" y="927951"/>
              <a:ext cx="1066799" cy="956962"/>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a:t>
              </a:r>
              <a:r>
                <a:rPr lang="en-US" sz="2800" dirty="0" smtClean="0">
                  <a:solidFill>
                    <a:schemeClr val="bg1"/>
                  </a:solidFill>
                  <a:latin typeface="Impact" panose="020B0806030902050204" pitchFamily="34" charset="0"/>
                </a:rPr>
                <a:t>3</a:t>
              </a:r>
              <a:endParaRPr lang="en-US" sz="2800" dirty="0">
                <a:solidFill>
                  <a:schemeClr val="bg1"/>
                </a:solidFill>
                <a:latin typeface="Impact" panose="020B0806030902050204" pitchFamily="34" charset="0"/>
              </a:endParaRPr>
            </a:p>
          </p:txBody>
        </p:sp>
      </p:grpSp>
      <p:grpSp>
        <p:nvGrpSpPr>
          <p:cNvPr id="8" name="组合 7"/>
          <p:cNvGrpSpPr/>
          <p:nvPr/>
        </p:nvGrpSpPr>
        <p:grpSpPr>
          <a:xfrm>
            <a:off x="3189630" y="3306381"/>
            <a:ext cx="2777130" cy="459105"/>
            <a:chOff x="4315150" y="953426"/>
            <a:chExt cx="3857250" cy="540057"/>
          </a:xfrm>
        </p:grpSpPr>
        <p:sp>
          <p:nvSpPr>
            <p:cNvPr id="9" name="矩形 8"/>
            <p:cNvSpPr/>
            <p:nvPr/>
          </p:nvSpPr>
          <p:spPr>
            <a:xfrm>
              <a:off x="4841198" y="1036090"/>
              <a:ext cx="2395100" cy="406350"/>
            </a:xfrm>
            <a:prstGeom prst="rect">
              <a:avLst/>
            </a:prstGeom>
            <a:ln w="15875">
              <a:noFill/>
            </a:ln>
          </p:spPr>
          <p:txBody>
            <a:bodyPr wrap="square" lIns="68580" tIns="34290" rIns="68580" bIns="34290">
              <a:spAutoFit/>
            </a:bodyPr>
            <a:lstStyle/>
            <a:p>
              <a:r>
                <a:rPr lang="zh-CN" altLang="en-GB" b="1" dirty="0" smtClean="0">
                  <a:solidFill>
                    <a:schemeClr val="tx1">
                      <a:lumMod val="75000"/>
                      <a:lumOff val="25000"/>
                    </a:schemeClr>
                  </a:solidFill>
                  <a:latin typeface="微软雅黑" panose="020B0503020204020204" pitchFamily="34" charset="-122"/>
                  <a:ea typeface="微软雅黑" panose="020B0503020204020204" pitchFamily="34" charset="-122"/>
                </a:rPr>
                <a:t>非科研类报销</a:t>
              </a:r>
              <a:endParaRPr lang="zh-CN" altLang="en-GB"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平行四边形 9"/>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0-#ppt_w/2"/>
                                          </p:val>
                                        </p:tav>
                                        <p:tav tm="100000">
                                          <p:val>
                                            <p:strVal val="#ppt_x"/>
                                          </p:val>
                                        </p:tav>
                                      </p:tavLst>
                                    </p:anim>
                                    <p:anim calcmode="lin" valueType="num">
                                      <p:cBhvr additive="base">
                                        <p:cTn id="60" dur="500" fill="hold"/>
                                        <p:tgtEl>
                                          <p:spTgt spid="2"/>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340" y="257810"/>
            <a:ext cx="6234430" cy="583565"/>
          </a:xfrm>
          <a:prstGeom prst="rect">
            <a:avLst/>
          </a:prstGeom>
          <a:noFill/>
          <a:ln w="9525">
            <a:noFill/>
          </a:ln>
        </p:spPr>
        <p:txBody>
          <a:bodyPr wrap="square"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sym typeface="+mn-ea"/>
              </a:rPr>
              <a:t>公务接待费</a:t>
            </a:r>
            <a:r>
              <a:rPr lang="zh-CN" altLang="zh-CN" sz="3200" dirty="0" smtClean="0">
                <a:solidFill>
                  <a:srgbClr val="262626"/>
                </a:solidFill>
                <a:latin typeface="微软雅黑" panose="020B0503020204020204" pitchFamily="34" charset="-122"/>
                <a:ea typeface="微软雅黑" panose="020B0503020204020204" pitchFamily="34" charset="-122"/>
                <a:sym typeface="+mn-ea"/>
              </a:rPr>
              <a:t>报销</a:t>
            </a:r>
            <a:r>
              <a:rPr lang="en-US" altLang="zh-CN" sz="3200" dirty="0">
                <a:solidFill>
                  <a:srgbClr val="262626"/>
                </a:solidFill>
                <a:latin typeface="微软雅黑" panose="020B0503020204020204" pitchFamily="34" charset="-122"/>
                <a:ea typeface="微软雅黑" panose="020B0503020204020204" pitchFamily="34" charset="-122"/>
                <a:sym typeface="+mn-ea"/>
              </a:rPr>
              <a:t>-</a:t>
            </a:r>
            <a:r>
              <a:rPr lang="zh-CN" altLang="zh-CN" sz="2800" dirty="0" smtClean="0">
                <a:solidFill>
                  <a:srgbClr val="262626"/>
                </a:solidFill>
                <a:latin typeface="微软雅黑" panose="020B0503020204020204" pitchFamily="34" charset="-122"/>
                <a:ea typeface="微软雅黑" panose="020B0503020204020204" pitchFamily="34" charset="-122"/>
                <a:sym typeface="+mn-ea"/>
              </a:rPr>
              <a:t>审核</a:t>
            </a:r>
            <a:endParaRPr lang="zh-CN" altLang="zh-CN" sz="2800" dirty="0" smtClean="0">
              <a:solidFill>
                <a:srgbClr val="262626"/>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467995" y="1050290"/>
            <a:ext cx="7698740" cy="3877945"/>
          </a:xfrm>
          <a:prstGeom prst="rect">
            <a:avLst/>
          </a:prstGeom>
        </p:spPr>
      </p:pic>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0"/>
          <p:cNvSpPr>
            <a:spLocks noChangeAspect="1"/>
          </p:cNvSpPr>
          <p:nvPr/>
        </p:nvSpPr>
        <p:spPr>
          <a:xfrm>
            <a:off x="3100331" y="880116"/>
            <a:ext cx="1404708" cy="1230051"/>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矩形 10"/>
          <p:cNvSpPr>
            <a:spLocks noChangeAspect="1"/>
          </p:cNvSpPr>
          <p:nvPr/>
        </p:nvSpPr>
        <p:spPr>
          <a:xfrm>
            <a:off x="3496927" y="2177204"/>
            <a:ext cx="717248" cy="628068"/>
          </a:xfrm>
          <a:prstGeom prst="hexagon">
            <a:avLst/>
          </a:prstGeom>
          <a:gradFill>
            <a:gsLst>
              <a:gs pos="100000">
                <a:srgbClr val="00B0F0"/>
              </a:gs>
              <a:gs pos="0">
                <a:schemeClr val="accent1"/>
              </a:gs>
            </a:gsLst>
            <a:lin ang="8100000" scaled="0"/>
          </a:gra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6" name="矩形 10"/>
          <p:cNvSpPr>
            <a:spLocks noChangeAspect="1"/>
          </p:cNvSpPr>
          <p:nvPr/>
        </p:nvSpPr>
        <p:spPr>
          <a:xfrm>
            <a:off x="2622797" y="3487057"/>
            <a:ext cx="730114" cy="639334"/>
          </a:xfrm>
          <a:prstGeom prst="hexagon">
            <a:avLst/>
          </a:prstGeom>
          <a:blipFill dpi="0" rotWithShape="1">
            <a:blip r:embed="rId1" cstate="print">
              <a:extLst>
                <a:ext uri="{28A0092B-C50C-407E-A947-70E740481C1C}">
                  <a14:useLocalDpi xmlns:a14="http://schemas.microsoft.com/office/drawing/2010/main" val="0"/>
                </a:ext>
              </a:extLst>
            </a:blip>
            <a:srcRect/>
            <a:stretch>
              <a:fillRect/>
            </a:stretch>
          </a:blip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9" name="矩形 10"/>
          <p:cNvSpPr>
            <a:spLocks noChangeAspect="1"/>
          </p:cNvSpPr>
          <p:nvPr/>
        </p:nvSpPr>
        <p:spPr>
          <a:xfrm>
            <a:off x="984174" y="2552481"/>
            <a:ext cx="1753274" cy="1535276"/>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0" name="矩形 10"/>
          <p:cNvSpPr>
            <a:spLocks noChangeAspect="1"/>
          </p:cNvSpPr>
          <p:nvPr/>
        </p:nvSpPr>
        <p:spPr>
          <a:xfrm>
            <a:off x="1417261" y="1273401"/>
            <a:ext cx="746995" cy="654116"/>
          </a:xfrm>
          <a:prstGeom prst="hexagon">
            <a:avLst/>
          </a:prstGeom>
          <a:gradFill>
            <a:gsLst>
              <a:gs pos="100000">
                <a:srgbClr val="00B0F0"/>
              </a:gs>
              <a:gs pos="0">
                <a:schemeClr val="accent1"/>
              </a:gs>
            </a:gsLst>
            <a:lin ang="8100000" scaled="0"/>
          </a:gra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1" name="矩形 10"/>
          <p:cNvSpPr>
            <a:spLocks noChangeAspect="1"/>
          </p:cNvSpPr>
          <p:nvPr/>
        </p:nvSpPr>
        <p:spPr>
          <a:xfrm>
            <a:off x="826066" y="3534527"/>
            <a:ext cx="956331" cy="837423"/>
          </a:xfrm>
          <a:prstGeom prst="hexagon">
            <a:avLst/>
          </a:prstGeom>
          <a:gradFill>
            <a:gsLst>
              <a:gs pos="100000">
                <a:srgbClr val="00B0F0"/>
              </a:gs>
              <a:gs pos="0">
                <a:schemeClr val="accent1"/>
              </a:gs>
            </a:gsLst>
            <a:lin ang="8100000" scaled="0"/>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2" name="矩形 10"/>
          <p:cNvSpPr>
            <a:spLocks noChangeAspect="1"/>
          </p:cNvSpPr>
          <p:nvPr/>
        </p:nvSpPr>
        <p:spPr>
          <a:xfrm>
            <a:off x="1195655" y="958039"/>
            <a:ext cx="503896" cy="441243"/>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3" name="矩形 42"/>
          <p:cNvSpPr/>
          <p:nvPr/>
        </p:nvSpPr>
        <p:spPr>
          <a:xfrm>
            <a:off x="5166360" y="2022475"/>
            <a:ext cx="3187065" cy="1371600"/>
          </a:xfrm>
          <a:prstGeom prst="rect">
            <a:avLst/>
          </a:prstGeom>
        </p:spPr>
        <p:txBody>
          <a:bodyPr wrap="square">
            <a:spAutoFit/>
          </a:bodyPr>
          <a:lstStyle/>
          <a:p>
            <a:pPr algn="dist" eaLnBrk="0" fontAlgn="auto" hangingPunct="0"/>
            <a:r>
              <a:rPr sz="4200" b="1" spc="-150" dirty="0" smtClean="0">
                <a:solidFill>
                  <a:srgbClr val="0070C0"/>
                </a:solidFill>
                <a:latin typeface="Times New Roman" panose="02020603050405020304" pitchFamily="18" charset="0"/>
                <a:ea typeface="微软雅黑" panose="020B0503020204020204" pitchFamily="34" charset="-122"/>
              </a:rPr>
              <a:t>Googosoft</a:t>
            </a:r>
            <a:endParaRPr sz="4200" b="1" spc="-150" dirty="0" smtClean="0">
              <a:solidFill>
                <a:srgbClr val="0070C0"/>
              </a:solidFill>
              <a:latin typeface="Times New Roman" panose="02020603050405020304" pitchFamily="18" charset="0"/>
              <a:ea typeface="微软雅黑" panose="020B0503020204020204" pitchFamily="34" charset="-122"/>
            </a:endParaRPr>
          </a:p>
          <a:p>
            <a:pPr algn="dist" eaLnBrk="0" fontAlgn="auto" hangingPunct="0"/>
            <a:r>
              <a:rPr sz="4200" b="1" spc="-150" dirty="0" smtClean="0">
                <a:solidFill>
                  <a:srgbClr val="0070C0"/>
                </a:solidFill>
                <a:latin typeface="Times New Roman" panose="02020603050405020304" pitchFamily="18" charset="0"/>
                <a:ea typeface="微软雅黑" panose="020B0503020204020204" pitchFamily="34" charset="-122"/>
              </a:rPr>
              <a:t> 国子软件</a:t>
            </a:r>
            <a:endParaRPr sz="4200" b="1" spc="-150" dirty="0" smtClean="0">
              <a:solidFill>
                <a:srgbClr val="0070C0"/>
              </a:solidFill>
              <a:latin typeface="Times New Roman" panose="02020603050405020304" pitchFamily="18" charset="0"/>
              <a:ea typeface="微软雅黑" panose="020B0503020204020204" pitchFamily="34" charset="-122"/>
            </a:endParaRPr>
          </a:p>
        </p:txBody>
      </p:sp>
      <p:sp>
        <p:nvSpPr>
          <p:cNvPr id="44" name="TextBox 43"/>
          <p:cNvSpPr txBox="1"/>
          <p:nvPr/>
        </p:nvSpPr>
        <p:spPr>
          <a:xfrm>
            <a:off x="882834" y="3762166"/>
            <a:ext cx="815648" cy="396240"/>
          </a:xfrm>
          <a:prstGeom prst="rect">
            <a:avLst/>
          </a:prstGeom>
          <a:noFill/>
        </p:spPr>
        <p:txBody>
          <a:bodyPr wrap="square" rtlCol="0">
            <a:spAutoFit/>
          </a:bodyPr>
          <a:lstStyle/>
          <a:p>
            <a:pPr algn="ctr"/>
            <a:r>
              <a:rPr lang="zh-CN" altLang="zh-CN" sz="2000" b="1" dirty="0">
                <a:solidFill>
                  <a:schemeClr val="bg1"/>
                </a:solidFill>
              </a:rPr>
              <a:t>专业</a:t>
            </a:r>
            <a:endParaRPr lang="zh-CN" altLang="zh-CN" sz="2000" b="1" dirty="0">
              <a:solidFill>
                <a:schemeClr val="bg1"/>
              </a:solidFill>
            </a:endParaRPr>
          </a:p>
        </p:txBody>
      </p:sp>
      <p:sp>
        <p:nvSpPr>
          <p:cNvPr id="45" name="TextBox 44"/>
          <p:cNvSpPr txBox="1"/>
          <p:nvPr/>
        </p:nvSpPr>
        <p:spPr>
          <a:xfrm>
            <a:off x="1367413" y="1408922"/>
            <a:ext cx="815648" cy="365760"/>
          </a:xfrm>
          <a:prstGeom prst="rect">
            <a:avLst/>
          </a:prstGeom>
          <a:noFill/>
        </p:spPr>
        <p:txBody>
          <a:bodyPr wrap="square" rtlCol="0">
            <a:spAutoFit/>
          </a:bodyPr>
          <a:lstStyle/>
          <a:p>
            <a:pPr algn="ctr"/>
            <a:r>
              <a:rPr lang="zh-CN" altLang="en-US" b="1" dirty="0">
                <a:solidFill>
                  <a:schemeClr val="bg1"/>
                </a:solidFill>
              </a:rPr>
              <a:t>专注</a:t>
            </a:r>
            <a:endParaRPr lang="zh-CN" altLang="en-US" b="1" dirty="0">
              <a:solidFill>
                <a:schemeClr val="bg1"/>
              </a:solidFill>
            </a:endParaRPr>
          </a:p>
        </p:txBody>
      </p:sp>
      <p:sp>
        <p:nvSpPr>
          <p:cNvPr id="46" name="矩形 10"/>
          <p:cNvSpPr>
            <a:spLocks noChangeAspect="1"/>
          </p:cNvSpPr>
          <p:nvPr/>
        </p:nvSpPr>
        <p:spPr>
          <a:xfrm>
            <a:off x="1602418" y="1597512"/>
            <a:ext cx="2103134" cy="1841635"/>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7" name="矩形 10"/>
          <p:cNvSpPr>
            <a:spLocks noChangeAspect="1"/>
          </p:cNvSpPr>
          <p:nvPr/>
        </p:nvSpPr>
        <p:spPr>
          <a:xfrm>
            <a:off x="1653625" y="1642351"/>
            <a:ext cx="2000720" cy="1751956"/>
          </a:xfrm>
          <a:prstGeom prst="hexagon">
            <a:avLst/>
          </a:prstGeom>
          <a:blipFill>
            <a:blip r:embed="rId2" cstate="print"/>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8" name="矩形 10"/>
          <p:cNvSpPr>
            <a:spLocks noChangeAspect="1"/>
          </p:cNvSpPr>
          <p:nvPr/>
        </p:nvSpPr>
        <p:spPr>
          <a:xfrm>
            <a:off x="3064879" y="3046271"/>
            <a:ext cx="889503" cy="778905"/>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9" name="TextBox 59"/>
          <p:cNvSpPr txBox="1"/>
          <p:nvPr/>
        </p:nvSpPr>
        <p:spPr>
          <a:xfrm>
            <a:off x="3400048" y="1312402"/>
            <a:ext cx="815648" cy="426720"/>
          </a:xfrm>
          <a:prstGeom prst="rect">
            <a:avLst/>
          </a:prstGeom>
          <a:noFill/>
        </p:spPr>
        <p:txBody>
          <a:bodyPr wrap="square" rtlCol="0">
            <a:spAutoFit/>
          </a:bodyPr>
          <a:lstStyle/>
          <a:p>
            <a:pPr algn="ctr"/>
            <a:r>
              <a:rPr lang="zh-CN" altLang="en-US" sz="2200" b="1" dirty="0">
                <a:solidFill>
                  <a:srgbClr val="0070C0"/>
                </a:solidFill>
              </a:rPr>
              <a:t>创新</a:t>
            </a:r>
            <a:endParaRPr lang="zh-CN" altLang="en-US" sz="2200" b="1" dirty="0">
              <a:solidFill>
                <a:srgbClr val="0070C0"/>
              </a:solidFill>
            </a:endParaRPr>
          </a:p>
        </p:txBody>
      </p:sp>
      <p:sp>
        <p:nvSpPr>
          <p:cNvPr id="50" name="TextBox 59"/>
          <p:cNvSpPr txBox="1"/>
          <p:nvPr/>
        </p:nvSpPr>
        <p:spPr>
          <a:xfrm>
            <a:off x="3093978" y="3256772"/>
            <a:ext cx="815648" cy="365760"/>
          </a:xfrm>
          <a:prstGeom prst="rect">
            <a:avLst/>
          </a:prstGeom>
          <a:noFill/>
        </p:spPr>
        <p:txBody>
          <a:bodyPr wrap="square" rtlCol="0">
            <a:spAutoFit/>
          </a:bodyPr>
          <a:lstStyle/>
          <a:p>
            <a:pPr algn="ctr"/>
            <a:r>
              <a:rPr lang="zh-CN" altLang="en-US" b="1" dirty="0">
                <a:solidFill>
                  <a:srgbClr val="0070C0"/>
                </a:solidFill>
              </a:rPr>
              <a:t>发展</a:t>
            </a:r>
            <a:endParaRPr lang="zh-CN" altLang="en-US"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869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a:t>
              </a:r>
              <a:r>
                <a:rPr lang="en-US" sz="8000" dirty="0" smtClean="0">
                  <a:solidFill>
                    <a:schemeClr val="bg1">
                      <a:lumMod val="95000"/>
                    </a:schemeClr>
                  </a:solidFill>
                  <a:latin typeface="Impact" panose="020B0806030902050204" pitchFamily="34" charset="0"/>
                </a:rPr>
                <a:t>1</a:t>
              </a:r>
              <a:endParaRPr 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214560"/>
            <a:ext cx="5050408" cy="62230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系 统 登 录</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420" y="257969"/>
            <a:ext cx="2212181" cy="583565"/>
          </a:xfrm>
          <a:prstGeom prst="rect">
            <a:avLst/>
          </a:prstGeom>
          <a:noFill/>
          <a:ln w="9525">
            <a:noFill/>
          </a:ln>
        </p:spPr>
        <p:txBody>
          <a:bodyPr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rPr>
              <a:t>系统登录</a:t>
            </a:r>
            <a:endParaRPr lang="zh-CN" altLang="en-US" sz="3200" dirty="0">
              <a:solidFill>
                <a:srgbClr val="262626"/>
              </a:solidFill>
              <a:latin typeface="微软雅黑" panose="020B0503020204020204" pitchFamily="34" charset="-122"/>
              <a:ea typeface="微软雅黑" panose="020B0503020204020204" pitchFamily="34" charset="-122"/>
            </a:endParaRPr>
          </a:p>
        </p:txBody>
      </p:sp>
      <p:sp>
        <p:nvSpPr>
          <p:cNvPr id="12293" name="文本框 9"/>
          <p:cNvSpPr txBox="1"/>
          <p:nvPr/>
        </p:nvSpPr>
        <p:spPr>
          <a:xfrm>
            <a:off x="1285852" y="999797"/>
            <a:ext cx="7072658" cy="3969385"/>
          </a:xfrm>
          <a:prstGeom prst="rect">
            <a:avLst/>
          </a:prstGeom>
          <a:noFill/>
          <a:ln w="9525">
            <a:noFill/>
          </a:ln>
        </p:spPr>
        <p:txBody>
          <a:bodyPr wrap="square" anchor="t">
            <a:spAutoFit/>
          </a:bodyPr>
          <a:lstStyle/>
          <a:p>
            <a:pPr fontAlgn="auto">
              <a:lnSpc>
                <a:spcPct val="200000"/>
              </a:lnSpc>
            </a:pPr>
            <a:r>
              <a:rPr lang="en-US" altLang="zh-CN" sz="2100" b="1" dirty="0">
                <a:latin typeface="微软雅黑" panose="020B0503020204020204" pitchFamily="34" charset="-122"/>
                <a:ea typeface="微软雅黑" panose="020B0503020204020204" pitchFamily="34" charset="-122"/>
                <a:sym typeface="+mn-ea"/>
              </a:rPr>
              <a:t>1.</a:t>
            </a:r>
            <a:r>
              <a:rPr lang="zh-CN" altLang="en-US" sz="2100" b="1" dirty="0">
                <a:latin typeface="微软雅黑" panose="020B0503020204020204" pitchFamily="34" charset="-122"/>
                <a:ea typeface="微软雅黑" panose="020B0503020204020204" pitchFamily="34" charset="-122"/>
                <a:sym typeface="+mn-ea"/>
              </a:rPr>
              <a:t>系统名称：</a:t>
            </a:r>
            <a:r>
              <a:rPr lang="zh-CN" altLang="en-US" sz="2100" dirty="0">
                <a:latin typeface="微软雅黑" panose="020B0503020204020204" pitchFamily="34" charset="-122"/>
                <a:ea typeface="微软雅黑" panose="020B0503020204020204" pitchFamily="34" charset="-122"/>
                <a:sym typeface="+mn-ea"/>
              </a:rPr>
              <a:t>安徽财贸职业学院网上报销与审批系统</a:t>
            </a:r>
            <a:endParaRPr lang="zh-CN" altLang="en-US" sz="2100" dirty="0">
              <a:latin typeface="微软雅黑" panose="020B0503020204020204" pitchFamily="34" charset="-122"/>
              <a:ea typeface="微软雅黑" panose="020B0503020204020204" pitchFamily="34" charset="-122"/>
              <a:sym typeface="+mn-ea"/>
            </a:endParaRPr>
          </a:p>
          <a:p>
            <a:pPr fontAlgn="auto">
              <a:lnSpc>
                <a:spcPct val="200000"/>
              </a:lnSpc>
            </a:pPr>
            <a:r>
              <a:rPr lang="en-US" altLang="zh-CN" sz="2100" b="1" dirty="0">
                <a:latin typeface="微软雅黑" panose="020B0503020204020204" pitchFamily="34" charset="-122"/>
                <a:ea typeface="微软雅黑" panose="020B0503020204020204" pitchFamily="34" charset="-122"/>
                <a:sym typeface="+mn-ea"/>
              </a:rPr>
              <a:t>2.</a:t>
            </a:r>
            <a:r>
              <a:rPr lang="zh-CN" altLang="en-US" sz="2100" b="1" dirty="0">
                <a:latin typeface="微软雅黑" panose="020B0503020204020204" pitchFamily="34" charset="-122"/>
                <a:ea typeface="微软雅黑" panose="020B0503020204020204" pitchFamily="34" charset="-122"/>
                <a:sym typeface="+mn-ea"/>
              </a:rPr>
              <a:t>访问地址：</a:t>
            </a:r>
            <a:r>
              <a:rPr lang="en-US" altLang="zh-CN" sz="2100" dirty="0">
                <a:latin typeface="微软雅黑" panose="020B0503020204020204" pitchFamily="34" charset="-122"/>
                <a:ea typeface="微软雅黑" panose="020B0503020204020204" pitchFamily="34" charset="-122"/>
                <a:sym typeface="+mn-ea"/>
              </a:rPr>
              <a:t>192</a:t>
            </a:r>
            <a:r>
              <a:rPr lang="zh-CN" altLang="en-US" sz="2100" dirty="0">
                <a:latin typeface="微软雅黑" panose="020B0503020204020204" pitchFamily="34" charset="-122"/>
                <a:ea typeface="微软雅黑" panose="020B0503020204020204" pitchFamily="34" charset="-122"/>
                <a:sym typeface="+mn-ea"/>
              </a:rPr>
              <a:t>.16</a:t>
            </a:r>
            <a:r>
              <a:rPr lang="en-US" altLang="zh-CN" sz="2100" dirty="0">
                <a:latin typeface="微软雅黑" panose="020B0503020204020204" pitchFamily="34" charset="-122"/>
                <a:ea typeface="微软雅黑" panose="020B0503020204020204" pitchFamily="34" charset="-122"/>
                <a:sym typeface="+mn-ea"/>
              </a:rPr>
              <a:t>8</a:t>
            </a:r>
            <a:r>
              <a:rPr lang="zh-CN" altLang="en-US" sz="2100" dirty="0">
                <a:latin typeface="微软雅黑" panose="020B0503020204020204" pitchFamily="34" charset="-122"/>
                <a:ea typeface="微软雅黑" panose="020B0503020204020204" pitchFamily="34" charset="-122"/>
                <a:sym typeface="+mn-ea"/>
              </a:rPr>
              <a:t>.</a:t>
            </a:r>
            <a:r>
              <a:rPr lang="en-US" sz="2100" dirty="0">
                <a:latin typeface="微软雅黑" panose="020B0503020204020204" pitchFamily="34" charset="-122"/>
                <a:ea typeface="微软雅黑" panose="020B0503020204020204" pitchFamily="34" charset="-122"/>
                <a:sym typeface="+mn-ea"/>
              </a:rPr>
              <a:t>97</a:t>
            </a:r>
            <a:r>
              <a:rPr lang="zh-CN" altLang="en-US" sz="2100" dirty="0">
                <a:latin typeface="微软雅黑" panose="020B0503020204020204" pitchFamily="34" charset="-122"/>
                <a:ea typeface="微软雅黑" panose="020B0503020204020204" pitchFamily="34" charset="-122"/>
                <a:sym typeface="+mn-ea"/>
              </a:rPr>
              <a:t>.</a:t>
            </a:r>
            <a:r>
              <a:rPr lang="en-US" altLang="zh-CN" sz="2100" dirty="0">
                <a:latin typeface="微软雅黑" panose="020B0503020204020204" pitchFamily="34" charset="-122"/>
                <a:ea typeface="微软雅黑" panose="020B0503020204020204" pitchFamily="34" charset="-122"/>
                <a:sym typeface="+mn-ea"/>
              </a:rPr>
              <a:t>197</a:t>
            </a:r>
            <a:r>
              <a:rPr lang="zh-CN" altLang="en-US" sz="2100" dirty="0">
                <a:latin typeface="微软雅黑" panose="020B0503020204020204" pitchFamily="34" charset="-122"/>
                <a:ea typeface="微软雅黑" panose="020B0503020204020204" pitchFamily="34" charset="-122"/>
                <a:sym typeface="+mn-ea"/>
              </a:rPr>
              <a:t>:8080/</a:t>
            </a:r>
            <a:r>
              <a:rPr lang="en-US" altLang="zh-CN" sz="2100" dirty="0" smtClean="0">
                <a:latin typeface="微软雅黑" panose="020B0503020204020204" pitchFamily="34" charset="-122"/>
                <a:ea typeface="微软雅黑" panose="020B0503020204020204" pitchFamily="34" charset="-122"/>
                <a:sym typeface="+mn-ea"/>
              </a:rPr>
              <a:t>AHCW</a:t>
            </a:r>
            <a:endParaRPr lang="en-US" altLang="zh-CN" sz="2100" dirty="0" smtClean="0">
              <a:latin typeface="微软雅黑" panose="020B0503020204020204" pitchFamily="34" charset="-122"/>
              <a:ea typeface="微软雅黑" panose="020B0503020204020204" pitchFamily="34" charset="-122"/>
              <a:sym typeface="+mn-ea"/>
            </a:endParaRPr>
          </a:p>
          <a:p>
            <a:pPr fontAlgn="auto">
              <a:lnSpc>
                <a:spcPct val="200000"/>
              </a:lnSpc>
            </a:pPr>
            <a:r>
              <a:rPr lang="en-US" altLang="zh-CN" sz="2100" dirty="0" smtClean="0">
                <a:latin typeface="微软雅黑" panose="020B0503020204020204" pitchFamily="34" charset="-122"/>
                <a:ea typeface="微软雅黑" panose="020B0503020204020204" pitchFamily="34" charset="-122"/>
                <a:sym typeface="+mn-ea"/>
              </a:rPr>
              <a:t>                    http://www.aftvc.com/</a:t>
            </a:r>
            <a:endParaRPr lang="en-US" altLang="zh-CN" sz="2100" dirty="0" smtClean="0">
              <a:latin typeface="微软雅黑" panose="020B0503020204020204" pitchFamily="34" charset="-122"/>
              <a:ea typeface="微软雅黑" panose="020B0503020204020204" pitchFamily="34" charset="-122"/>
              <a:sym typeface="+mn-ea"/>
            </a:endParaRPr>
          </a:p>
          <a:p>
            <a:pPr fontAlgn="auto">
              <a:lnSpc>
                <a:spcPct val="200000"/>
              </a:lnSpc>
            </a:pPr>
            <a:r>
              <a:rPr lang="en-US" altLang="zh-CN" sz="2100" b="1" dirty="0">
                <a:latin typeface="微软雅黑" panose="020B0503020204020204" pitchFamily="34" charset="-122"/>
                <a:ea typeface="微软雅黑" panose="020B0503020204020204" pitchFamily="34" charset="-122"/>
                <a:sym typeface="+mn-ea"/>
              </a:rPr>
              <a:t>3.</a:t>
            </a:r>
            <a:r>
              <a:rPr lang="zh-CN" altLang="en-US" sz="2100" b="1" dirty="0">
                <a:latin typeface="微软雅黑" panose="020B0503020204020204" pitchFamily="34" charset="-122"/>
                <a:ea typeface="微软雅黑" panose="020B0503020204020204" pitchFamily="34" charset="-122"/>
                <a:sym typeface="+mn-ea"/>
              </a:rPr>
              <a:t>登录用户：</a:t>
            </a:r>
            <a:r>
              <a:rPr lang="zh-CN" altLang="en-US" sz="2100" dirty="0">
                <a:latin typeface="微软雅黑" panose="020B0503020204020204" pitchFamily="34" charset="-122"/>
                <a:ea typeface="微软雅黑" panose="020B0503020204020204" pitchFamily="34" charset="-122"/>
                <a:sym typeface="+mn-ea"/>
              </a:rPr>
              <a:t>姓名或者工号</a:t>
            </a:r>
            <a:endParaRPr lang="zh-CN" altLang="en-US" sz="2100" dirty="0">
              <a:latin typeface="微软雅黑" panose="020B0503020204020204" pitchFamily="34" charset="-122"/>
              <a:ea typeface="微软雅黑" panose="020B0503020204020204" pitchFamily="34" charset="-122"/>
              <a:sym typeface="+mn-ea"/>
            </a:endParaRPr>
          </a:p>
          <a:p>
            <a:pPr fontAlgn="auto">
              <a:lnSpc>
                <a:spcPct val="200000"/>
              </a:lnSpc>
            </a:pPr>
            <a:r>
              <a:rPr lang="en-US" altLang="zh-CN" sz="2100" b="1" dirty="0">
                <a:latin typeface="微软雅黑" panose="020B0503020204020204" pitchFamily="34" charset="-122"/>
                <a:ea typeface="微软雅黑" panose="020B0503020204020204" pitchFamily="34" charset="-122"/>
                <a:sym typeface="+mn-ea"/>
              </a:rPr>
              <a:t>4.</a:t>
            </a:r>
            <a:r>
              <a:rPr lang="zh-CN" altLang="en-US" sz="2100" b="1" dirty="0">
                <a:latin typeface="微软雅黑" panose="020B0503020204020204" pitchFamily="34" charset="-122"/>
                <a:ea typeface="微软雅黑" panose="020B0503020204020204" pitchFamily="34" charset="-122"/>
                <a:sym typeface="+mn-ea"/>
              </a:rPr>
              <a:t>初始密码：</a:t>
            </a:r>
            <a:r>
              <a:rPr lang="en-US" altLang="zh-CN" sz="2100" dirty="0">
                <a:latin typeface="微软雅黑" panose="020B0503020204020204" pitchFamily="34" charset="-122"/>
                <a:ea typeface="微软雅黑" panose="020B0503020204020204" pitchFamily="34" charset="-122"/>
                <a:sym typeface="+mn-ea"/>
              </a:rPr>
              <a:t>123456</a:t>
            </a:r>
            <a:endParaRPr lang="en-US" altLang="zh-CN" sz="2100" dirty="0">
              <a:latin typeface="微软雅黑" panose="020B0503020204020204" pitchFamily="34" charset="-122"/>
              <a:ea typeface="微软雅黑" panose="020B0503020204020204" pitchFamily="34" charset="-122"/>
              <a:sym typeface="+mn-ea"/>
            </a:endParaRPr>
          </a:p>
          <a:p>
            <a:pPr fontAlgn="auto">
              <a:lnSpc>
                <a:spcPct val="200000"/>
              </a:lnSpc>
            </a:pPr>
            <a:r>
              <a:rPr lang="en-US" altLang="zh-CN" sz="2100" b="1" dirty="0">
                <a:latin typeface="微软雅黑" panose="020B0503020204020204" pitchFamily="34" charset="-122"/>
                <a:ea typeface="微软雅黑" panose="020B0503020204020204" pitchFamily="34" charset="-122"/>
                <a:sym typeface="+mn-ea"/>
              </a:rPr>
              <a:t>5.</a:t>
            </a:r>
            <a:r>
              <a:rPr lang="zh-CN" altLang="en-US" sz="2100" b="1" dirty="0">
                <a:latin typeface="微软雅黑" panose="020B0503020204020204" pitchFamily="34" charset="-122"/>
                <a:ea typeface="微软雅黑" panose="020B0503020204020204" pitchFamily="34" charset="-122"/>
                <a:sym typeface="+mn-ea"/>
              </a:rPr>
              <a:t>登录方式：</a:t>
            </a:r>
            <a:r>
              <a:rPr lang="zh-CN" altLang="en-US" sz="2100" dirty="0">
                <a:latin typeface="微软雅黑" panose="020B0503020204020204" pitchFamily="34" charset="-122"/>
                <a:ea typeface="微软雅黑" panose="020B0503020204020204" pitchFamily="34" charset="-122"/>
                <a:sym typeface="+mn-ea"/>
              </a:rPr>
              <a:t>电脑端</a:t>
            </a:r>
            <a:endParaRPr lang="zh-CN" altLang="en-US" sz="21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420" y="257969"/>
            <a:ext cx="2212181" cy="583565"/>
          </a:xfrm>
          <a:prstGeom prst="rect">
            <a:avLst/>
          </a:prstGeom>
          <a:noFill/>
          <a:ln w="9525">
            <a:noFill/>
          </a:ln>
        </p:spPr>
        <p:txBody>
          <a:bodyPr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rPr>
              <a:t>系统登录</a:t>
            </a:r>
            <a:endParaRPr lang="zh-CN" altLang="en-US" sz="3200" dirty="0">
              <a:solidFill>
                <a:srgbClr val="262626"/>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83565" y="1218565"/>
            <a:ext cx="7968615" cy="3803015"/>
          </a:xfrm>
          <a:prstGeom prst="rect">
            <a:avLst/>
          </a:prstGeom>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420" y="257969"/>
            <a:ext cx="2212181" cy="583565"/>
          </a:xfrm>
          <a:prstGeom prst="rect">
            <a:avLst/>
          </a:prstGeom>
          <a:noFill/>
          <a:ln w="9525">
            <a:noFill/>
          </a:ln>
        </p:spPr>
        <p:txBody>
          <a:bodyPr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rPr>
              <a:t>系统登录</a:t>
            </a:r>
            <a:endParaRPr lang="zh-CN" altLang="en-US" sz="3200" dirty="0">
              <a:solidFill>
                <a:srgbClr val="26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131570" y="1125220"/>
            <a:ext cx="6880860" cy="3684270"/>
          </a:xfrm>
          <a:prstGeom prst="rect">
            <a:avLst/>
          </a:prstGeom>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216"/>
            <a:ext cx="9691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132285" y="201216"/>
            <a:ext cx="130969" cy="69651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4"/>
          <p:cNvSpPr txBox="1"/>
          <p:nvPr/>
        </p:nvSpPr>
        <p:spPr>
          <a:xfrm>
            <a:off x="1323420" y="257969"/>
            <a:ext cx="2212181" cy="583565"/>
          </a:xfrm>
          <a:prstGeom prst="rect">
            <a:avLst/>
          </a:prstGeom>
          <a:noFill/>
          <a:ln w="9525">
            <a:noFill/>
          </a:ln>
        </p:spPr>
        <p:txBody>
          <a:bodyPr anchor="t">
            <a:spAutoFit/>
          </a:bodyPr>
          <a:lstStyle/>
          <a:p>
            <a:r>
              <a:rPr lang="zh-CN" altLang="en-US" sz="3200" dirty="0">
                <a:solidFill>
                  <a:srgbClr val="262626"/>
                </a:solidFill>
                <a:latin typeface="微软雅黑" panose="020B0503020204020204" pitchFamily="34" charset="-122"/>
                <a:ea typeface="微软雅黑" panose="020B0503020204020204" pitchFamily="34" charset="-122"/>
              </a:rPr>
              <a:t>系统登录</a:t>
            </a:r>
            <a:endParaRPr lang="zh-CN" altLang="en-US" sz="3200" dirty="0">
              <a:solidFill>
                <a:srgbClr val="262626"/>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b="1771"/>
          <a:stretch>
            <a:fillRect/>
          </a:stretch>
        </p:blipFill>
        <p:spPr>
          <a:xfrm>
            <a:off x="444500" y="1077595"/>
            <a:ext cx="6683375" cy="3382010"/>
          </a:xfrm>
          <a:prstGeom prst="rect">
            <a:avLst/>
          </a:prstGeom>
        </p:spPr>
      </p:pic>
      <p:sp>
        <p:nvSpPr>
          <p:cNvPr id="7" name="文本框 6"/>
          <p:cNvSpPr txBox="1"/>
          <p:nvPr/>
        </p:nvSpPr>
        <p:spPr>
          <a:xfrm>
            <a:off x="7124700" y="2527300"/>
            <a:ext cx="1633855" cy="1476375"/>
          </a:xfrm>
          <a:prstGeom prst="rect">
            <a:avLst/>
          </a:prstGeom>
          <a:noFill/>
        </p:spPr>
        <p:txBody>
          <a:bodyPr wrap="square" rtlCol="0" anchor="t">
            <a:spAutoFit/>
          </a:bodyPr>
          <a:lstStyle/>
          <a:p>
            <a:pPr fontAlgn="auto">
              <a:lnSpc>
                <a:spcPct val="150000"/>
              </a:lnSpc>
            </a:pPr>
            <a:r>
              <a:rPr lang="zh-CN" altLang="en-US" sz="1200" b="1" dirty="0">
                <a:latin typeface="微软雅黑" panose="020B0503020204020204" pitchFamily="34" charset="-122"/>
                <a:ea typeface="微软雅黑" panose="020B0503020204020204" pitchFamily="34" charset="-122"/>
                <a:sym typeface="+mn-ea"/>
              </a:rPr>
              <a:t>说明：</a:t>
            </a:r>
            <a:endParaRPr lang="zh-CN" altLang="en-US" sz="1200" b="1" dirty="0">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200" dirty="0">
                <a:latin typeface="微软雅黑" panose="020B0503020204020204" pitchFamily="34" charset="-122"/>
                <a:ea typeface="微软雅黑" panose="020B0503020204020204" pitchFamily="34" charset="-122"/>
                <a:sym typeface="+mn-ea"/>
              </a:rPr>
              <a:t>登录系统后，可选择记住用户名和密码，方便下次登录使用。</a:t>
            </a:r>
            <a:endParaRPr lang="zh-CN" altLang="zh-CN" sz="1200" dirty="0">
              <a:latin typeface="微软雅黑" panose="020B0503020204020204" pitchFamily="34" charset="-122"/>
              <a:ea typeface="微软雅黑" panose="020B0503020204020204" pitchFamily="34" charset="-122"/>
              <a:sym typeface="+mn-ea"/>
            </a:endParaRPr>
          </a:p>
          <a:p>
            <a:pPr fontAlgn="auto">
              <a:lnSpc>
                <a:spcPct val="150000"/>
              </a:lnSpc>
            </a:pP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241"/>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a:t>
              </a:r>
              <a:r>
                <a:rPr lang="en-US" sz="8000" dirty="0" smtClean="0">
                  <a:solidFill>
                    <a:schemeClr val="bg1">
                      <a:lumMod val="95000"/>
                    </a:schemeClr>
                  </a:solidFill>
                  <a:latin typeface="Impact" panose="020B0806030902050204" pitchFamily="34" charset="0"/>
                </a:rPr>
                <a:t>2</a:t>
              </a:r>
              <a:endParaRPr 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214560"/>
            <a:ext cx="5050408" cy="62230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科研类网上</a:t>
            </a:r>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报销</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1934</Words>
  <Application>WPS 演示</Application>
  <PresentationFormat>全屏显示(16:9)</PresentationFormat>
  <Paragraphs>233</Paragraphs>
  <Slides>31</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31</vt:i4>
      </vt:variant>
    </vt:vector>
  </HeadingPairs>
  <TitlesOfParts>
    <vt:vector size="45" baseType="lpstr">
      <vt:lpstr>Arial</vt:lpstr>
      <vt:lpstr>宋体</vt:lpstr>
      <vt:lpstr>Wingdings</vt:lpstr>
      <vt:lpstr>微软雅黑</vt:lpstr>
      <vt:lpstr>微软雅黑 Light</vt:lpstr>
      <vt:lpstr>Calibri</vt:lpstr>
      <vt:lpstr>Roboto Light</vt:lpstr>
      <vt:lpstr>Times New Roman</vt:lpstr>
      <vt:lpstr>Impact</vt:lpstr>
      <vt:lpstr>Century Gothic</vt:lpstr>
      <vt:lpstr>Segoe Print</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54564</dc:title>
  <dc:creator>常董</dc:creator>
  <cp:lastModifiedBy>TAYLOR</cp:lastModifiedBy>
  <cp:revision>692</cp:revision>
  <dcterms:created xsi:type="dcterms:W3CDTF">2015-12-11T17:46:00Z</dcterms:created>
  <dcterms:modified xsi:type="dcterms:W3CDTF">2018-05-03T05:54:23Z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